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notesMasterIdLst>
    <p:notesMasterId r:id="rId9"/>
  </p:notesMasterIdLst>
  <p:sldIdLst>
    <p:sldId id="2147483360" r:id="rId3"/>
    <p:sldId id="2147483359" r:id="rId4"/>
    <p:sldId id="2147474963" r:id="rId5"/>
    <p:sldId id="261" r:id="rId6"/>
    <p:sldId id="2147474987" r:id="rId7"/>
    <p:sldId id="214747498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985DE4-7355-4DED-AA05-65B8A9D496B2}" v="6" dt="2024-03-06T17:58:54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Heat Pumps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'[HP_counts_NIMO_sep23_toFOE TV.xlsx]HP_counts_NIMO_sep23_toFOE'!$A$19:$A$49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'[HP_counts_NIMO_sep23_toFOE TV.xlsx]HP_counts_NIMO_sep23_toFOE'!$H$19:$H$49</c:f>
              <c:numCache>
                <c:formatCode>#,##0</c:formatCode>
                <c:ptCount val="31"/>
                <c:pt idx="0">
                  <c:v>1426</c:v>
                </c:pt>
                <c:pt idx="1">
                  <c:v>3431</c:v>
                </c:pt>
                <c:pt idx="2">
                  <c:v>6429</c:v>
                </c:pt>
                <c:pt idx="3">
                  <c:v>10957</c:v>
                </c:pt>
                <c:pt idx="4">
                  <c:v>16187</c:v>
                </c:pt>
                <c:pt idx="5">
                  <c:v>22117</c:v>
                </c:pt>
                <c:pt idx="6">
                  <c:v>32125</c:v>
                </c:pt>
                <c:pt idx="7">
                  <c:v>45215</c:v>
                </c:pt>
                <c:pt idx="8">
                  <c:v>64677</c:v>
                </c:pt>
                <c:pt idx="9">
                  <c:v>93682</c:v>
                </c:pt>
                <c:pt idx="10">
                  <c:v>137886</c:v>
                </c:pt>
                <c:pt idx="11">
                  <c:v>205884</c:v>
                </c:pt>
                <c:pt idx="12">
                  <c:v>302151</c:v>
                </c:pt>
                <c:pt idx="13">
                  <c:v>420317</c:v>
                </c:pt>
                <c:pt idx="14">
                  <c:v>543457</c:v>
                </c:pt>
                <c:pt idx="15">
                  <c:v>665424</c:v>
                </c:pt>
                <c:pt idx="16">
                  <c:v>767923</c:v>
                </c:pt>
                <c:pt idx="17">
                  <c:v>860020</c:v>
                </c:pt>
                <c:pt idx="18">
                  <c:v>941564</c:v>
                </c:pt>
                <c:pt idx="19">
                  <c:v>1012038</c:v>
                </c:pt>
                <c:pt idx="20">
                  <c:v>1080039</c:v>
                </c:pt>
                <c:pt idx="21">
                  <c:v>1145353</c:v>
                </c:pt>
                <c:pt idx="22">
                  <c:v>1208194</c:v>
                </c:pt>
                <c:pt idx="23">
                  <c:v>1267535</c:v>
                </c:pt>
                <c:pt idx="24">
                  <c:v>1323044</c:v>
                </c:pt>
                <c:pt idx="25">
                  <c:v>1374468</c:v>
                </c:pt>
                <c:pt idx="26">
                  <c:v>1421415</c:v>
                </c:pt>
                <c:pt idx="27">
                  <c:v>1463691</c:v>
                </c:pt>
                <c:pt idx="28">
                  <c:v>1501112</c:v>
                </c:pt>
                <c:pt idx="29">
                  <c:v>1533744</c:v>
                </c:pt>
                <c:pt idx="30">
                  <c:v>1561617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C4-476F-A02C-5EACED2C3EFD}"/>
            </c:ext>
          </c:extLst>
        </c:ser>
        <c:ser>
          <c:idx val="1"/>
          <c:order val="1"/>
          <c:tx>
            <c:v>EVs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[NIMO_DER_Adoption_Energy_Impacts_SBTi_Request_02222024_v4.xlsx]NIMO_Retail_Projections!$B$2:$B$32</c:f>
              <c:numCache>
                <c:formatCode>General</c:formatCode>
                <c:ptCount val="31"/>
                <c:pt idx="2" formatCode="#,##0">
                  <c:v>15945.978799111763</c:v>
                </c:pt>
                <c:pt idx="3" formatCode="#,##0">
                  <c:v>27515.444326174864</c:v>
                </c:pt>
                <c:pt idx="4" formatCode="#,##0">
                  <c:v>47093.61092773066</c:v>
                </c:pt>
                <c:pt idx="5" formatCode="#,##0">
                  <c:v>77860.47420354918</c:v>
                </c:pt>
                <c:pt idx="6" formatCode="#,##0">
                  <c:v>120747.31428929685</c:v>
                </c:pt>
                <c:pt idx="7" formatCode="#,##0">
                  <c:v>176083.06110333814</c:v>
                </c:pt>
                <c:pt idx="8" formatCode="#,##0">
                  <c:v>244267.34092790177</c:v>
                </c:pt>
                <c:pt idx="9" formatCode="#,##0">
                  <c:v>333265.07142919803</c:v>
                </c:pt>
                <c:pt idx="10" formatCode="#,##0">
                  <c:v>438378.43155123247</c:v>
                </c:pt>
                <c:pt idx="11" formatCode="#,##0">
                  <c:v>571237.38633830997</c:v>
                </c:pt>
                <c:pt idx="12" formatCode="#,##0">
                  <c:v>714467.96113648964</c:v>
                </c:pt>
                <c:pt idx="13" formatCode="#,##0">
                  <c:v>871022.2822059124</c:v>
                </c:pt>
                <c:pt idx="14" formatCode="#,##0">
                  <c:v>1035722.6317206096</c:v>
                </c:pt>
                <c:pt idx="15" formatCode="#,##0">
                  <c:v>1213718.4372088003</c:v>
                </c:pt>
                <c:pt idx="16" formatCode="#,##0">
                  <c:v>1390879.6591407</c:v>
                </c:pt>
                <c:pt idx="17" formatCode="#,##0">
                  <c:v>1564145.5640800784</c:v>
                </c:pt>
                <c:pt idx="18" formatCode="#,##0">
                  <c:v>1729831.6595600855</c:v>
                </c:pt>
                <c:pt idx="19" formatCode="#,##0">
                  <c:v>1884160.1190333534</c:v>
                </c:pt>
                <c:pt idx="20" formatCode="#,##0">
                  <c:v>2018127.3721531506</c:v>
                </c:pt>
                <c:pt idx="21" formatCode="#,##0">
                  <c:v>2150766.2832743567</c:v>
                </c:pt>
                <c:pt idx="22" formatCode="#,##0">
                  <c:v>2273426.9151878888</c:v>
                </c:pt>
                <c:pt idx="23" formatCode="#,##0">
                  <c:v>2386026.9527055379</c:v>
                </c:pt>
                <c:pt idx="24" formatCode="#,##0">
                  <c:v>2488479.0786256753</c:v>
                </c:pt>
                <c:pt idx="25" formatCode="#,##0">
                  <c:v>2580532.1181899686</c:v>
                </c:pt>
                <c:pt idx="26" formatCode="#,##0">
                  <c:v>2662138.0117828059</c:v>
                </c:pt>
                <c:pt idx="27" formatCode="#,##0">
                  <c:v>2733233.1822614735</c:v>
                </c:pt>
                <c:pt idx="28" formatCode="#,##0">
                  <c:v>2748662.9428083296</c:v>
                </c:pt>
                <c:pt idx="29" formatCode="#,##0">
                  <c:v>2759534.2004836425</c:v>
                </c:pt>
                <c:pt idx="30" formatCode="#,##0">
                  <c:v>2767072.7039940697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C4-476F-A02C-5EACED2C3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957887"/>
        <c:axId val="37958247"/>
      </c:lineChart>
      <c:catAx>
        <c:axId val="37957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58247"/>
        <c:crosses val="autoZero"/>
        <c:auto val="1"/>
        <c:lblAlgn val="ctr"/>
        <c:lblOffset val="100"/>
        <c:tickLblSkip val="5"/>
        <c:noMultiLvlLbl val="0"/>
      </c:catAx>
      <c:valAx>
        <c:axId val="37958247"/>
        <c:scaling>
          <c:orientation val="minMax"/>
          <c:max val="3000000"/>
        </c:scaling>
        <c:delete val="0"/>
        <c:axPos val="l"/>
        <c:numFmt formatCode="0.0,,&quot;M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57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51A96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000">
                <a:solidFill>
                  <a:schemeClr val="bg1"/>
                </a:solidFill>
              </a:rPr>
              <a:t>Solar</a:t>
            </a:r>
            <a:r>
              <a:rPr lang="en-US" sz="1000" baseline="0">
                <a:solidFill>
                  <a:schemeClr val="bg1"/>
                </a:solidFill>
              </a:rPr>
              <a:t> cost per watt</a:t>
            </a:r>
            <a:endParaRPr lang="en-US" sz="100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Utility Scale Solar Cost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Sheet1!$B$2:$B$42</c:f>
              <c:numCache>
                <c:formatCode>_("$"* #,##0.00_);_("$"* \(#,##0.00\);_("$"* "-"??_);_(@_)</c:formatCode>
                <c:ptCount val="41"/>
                <c:pt idx="0">
                  <c:v>6.54</c:v>
                </c:pt>
                <c:pt idx="1">
                  <c:v>5.54</c:v>
                </c:pt>
                <c:pt idx="2">
                  <c:v>3.8</c:v>
                </c:pt>
                <c:pt idx="3">
                  <c:v>2.89</c:v>
                </c:pt>
                <c:pt idx="4">
                  <c:v>2.6</c:v>
                </c:pt>
                <c:pt idx="5">
                  <c:v>2.4</c:v>
                </c:pt>
                <c:pt idx="6">
                  <c:v>1.88</c:v>
                </c:pt>
                <c:pt idx="7">
                  <c:v>1.34</c:v>
                </c:pt>
                <c:pt idx="8">
                  <c:v>1.35</c:v>
                </c:pt>
                <c:pt idx="9">
                  <c:v>1.18</c:v>
                </c:pt>
                <c:pt idx="10">
                  <c:v>1.1599999999999999</c:v>
                </c:pt>
                <c:pt idx="11">
                  <c:v>1.02</c:v>
                </c:pt>
                <c:pt idx="12">
                  <c:v>1.06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FA-42F6-B234-2FCBB4D8B2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Projected</c:v>
                </c:pt>
              </c:strCache>
            </c:strRef>
          </c:tx>
          <c:spPr>
            <a:ln w="28575" cap="rnd">
              <a:solidFill>
                <a:schemeClr val="bg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  <c:pt idx="12">
                  <c:v>1.06</c:v>
                </c:pt>
                <c:pt idx="13" formatCode="_(&quot;$&quot;* #,##0.00_);_(&quot;$&quot;* \(#,##0.00\);_(&quot;$&quot;* &quot;-&quot;??_);_(@_)">
                  <c:v>1.33</c:v>
                </c:pt>
                <c:pt idx="14" formatCode="&quot;$&quot;#,##0.00">
                  <c:v>1.2895074168949341</c:v>
                </c:pt>
                <c:pt idx="15" formatCode="&quot;$&quot;#,##0.00">
                  <c:v>1.2476620464760786</c:v>
                </c:pt>
                <c:pt idx="16" formatCode="&quot;$&quot;#,##0.00">
                  <c:v>1.2058166760572233</c:v>
                </c:pt>
                <c:pt idx="17" formatCode="&quot;$&quot;#,##0.00">
                  <c:v>1.1639713056383683</c:v>
                </c:pt>
                <c:pt idx="18" formatCode="&quot;$&quot;#,##0.00">
                  <c:v>1.122125935219513</c:v>
                </c:pt>
                <c:pt idx="19" formatCode="&quot;$&quot;#,##0.00">
                  <c:v>1.0802805648006577</c:v>
                </c:pt>
                <c:pt idx="20" formatCode="&quot;$&quot;#,##0.00">
                  <c:v>1.0384351943818024</c:v>
                </c:pt>
                <c:pt idx="21" formatCode="&quot;$&quot;#,##0.00">
                  <c:v>0.99658982396294715</c:v>
                </c:pt>
                <c:pt idx="22" formatCode="&quot;$&quot;#,##0.00">
                  <c:v>0.95474445354409199</c:v>
                </c:pt>
                <c:pt idx="23" formatCode="&quot;$&quot;#,##0.00">
                  <c:v>0.91289908312523671</c:v>
                </c:pt>
                <c:pt idx="24" formatCode="&quot;$&quot;#,##0.00">
                  <c:v>0.87105371270638143</c:v>
                </c:pt>
                <c:pt idx="25" formatCode="&quot;$&quot;#,##0.00">
                  <c:v>0.8292083422875256</c:v>
                </c:pt>
                <c:pt idx="26" formatCode="&quot;$&quot;#,##0.00">
                  <c:v>0.81609242237332258</c:v>
                </c:pt>
                <c:pt idx="27" formatCode="&quot;$&quot;#,##0.00">
                  <c:v>0.80297650245911978</c:v>
                </c:pt>
                <c:pt idx="28" formatCode="&quot;$&quot;#,##0.00">
                  <c:v>0.78986058254491687</c:v>
                </c:pt>
                <c:pt idx="29" formatCode="&quot;$&quot;#,##0.00">
                  <c:v>0.77674466263071396</c:v>
                </c:pt>
                <c:pt idx="30" formatCode="&quot;$&quot;#,##0.00">
                  <c:v>0.76362874271651093</c:v>
                </c:pt>
                <c:pt idx="31" formatCode="&quot;$&quot;#,##0.00">
                  <c:v>0.75051282280230802</c:v>
                </c:pt>
                <c:pt idx="32" formatCode="&quot;$&quot;#,##0.00">
                  <c:v>0.73739690288810511</c:v>
                </c:pt>
                <c:pt idx="33" formatCode="&quot;$&quot;#,##0.00">
                  <c:v>0.7242809829739022</c:v>
                </c:pt>
                <c:pt idx="34" formatCode="&quot;$&quot;#,##0.00">
                  <c:v>0.7111650630596994</c:v>
                </c:pt>
                <c:pt idx="35" formatCode="&quot;$&quot;#,##0.00">
                  <c:v>0.69804914314549638</c:v>
                </c:pt>
                <c:pt idx="36" formatCode="&quot;$&quot;#,##0.00">
                  <c:v>0.68493322323129346</c:v>
                </c:pt>
                <c:pt idx="37" formatCode="&quot;$&quot;#,##0.00">
                  <c:v>0.67181730331709055</c:v>
                </c:pt>
                <c:pt idx="38" formatCode="&quot;$&quot;#,##0.00">
                  <c:v>0.65870138340288764</c:v>
                </c:pt>
                <c:pt idx="39" formatCode="&quot;$&quot;#,##0.00">
                  <c:v>0.64558546348868484</c:v>
                </c:pt>
                <c:pt idx="40" formatCode="&quot;$&quot;#,##0.00">
                  <c:v>0.63246954357448171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FA-42F6-B234-2FCBB4D8B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5339247"/>
        <c:axId val="245330607"/>
      </c:lineChart>
      <c:catAx>
        <c:axId val="245339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330607"/>
        <c:crosses val="autoZero"/>
        <c:auto val="1"/>
        <c:lblAlgn val="ctr"/>
        <c:lblOffset val="100"/>
        <c:tickLblSkip val="5"/>
        <c:noMultiLvlLbl val="0"/>
      </c:catAx>
      <c:valAx>
        <c:axId val="24533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.\);_(&quot;$&quot;* &quot;-&quot;?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339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51A96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6BB9F-5551-4746-8929-9E329FD2A26E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B0997-70C4-41E7-B02D-D58029107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3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https://dps.ny.gov/electric</a:t>
            </a:r>
          </a:p>
          <a:p>
            <a:r>
              <a:rPr lang="en-US" dirty="0"/>
              <a:t>https://dps.ny.gov/system/files/documents/2023/08/electric-service-reliability-report-2022.pdf</a:t>
            </a:r>
          </a:p>
          <a:p>
            <a:r>
              <a:rPr lang="en-US" dirty="0"/>
              <a:t>https://climate.ny.gov/Our-Impact/Addressing-Energy-Affordability-Concerns</a:t>
            </a:r>
          </a:p>
          <a:p>
            <a:r>
              <a:rPr lang="en-US" dirty="0"/>
              <a:t>https://dps.ny.gov/major-rate-case-process-overview</a:t>
            </a:r>
          </a:p>
          <a:p>
            <a:r>
              <a:rPr lang="en-US" dirty="0"/>
              <a:t>file:///C:/Users/marsil/Downloads/%7BB898838A-6F94-4CB6-99DA-F0622CB2B89D%7D.pdf</a:t>
            </a:r>
          </a:p>
          <a:p>
            <a:r>
              <a:rPr lang="en-US" dirty="0"/>
              <a:t>https://dps.ny.gov/system/files/documents/2023/08/electric-service-reliability-report-2022.pdf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fld id="{DE148052-66CE-41E0-A38F-3039BDCBDC14}" type="slidenum"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0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48052-66CE-41E0-A38F-3039BDCBDC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1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D47BFF-EB9B-48D5-85DC-0693B2A4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8C6DC-682E-4721-829A-31576897B2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3201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83EBF3A2-2E7C-4F57-BC5D-3417991A9CB8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8171351" y="1411200"/>
            <a:ext cx="3456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5748E-1187-40E6-90FF-F8CB13BA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5A7200-546C-4CD2-8512-AE22785AD6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001" y="1411201"/>
            <a:ext cx="7236031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B516A-6D40-433C-A73C-2159431C5E6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DC6671-7B7A-4335-AA2E-6E7D447A9D79}"/>
              </a:ext>
            </a:extLst>
          </p:cNvPr>
          <p:cNvGrpSpPr/>
          <p:nvPr/>
        </p:nvGrpSpPr>
        <p:grpSpPr>
          <a:xfrm>
            <a:off x="12275233" y="0"/>
            <a:ext cx="2706315" cy="1919363"/>
            <a:chOff x="3528102" y="847657"/>
            <a:chExt cx="2029736" cy="1919363"/>
          </a:xfrm>
        </p:grpSpPr>
        <p:sp>
          <p:nvSpPr>
            <p:cNvPr id="18" name="Guidance note">
              <a:extLst>
                <a:ext uri="{FF2B5EF4-FFF2-40B4-BE49-F238E27FC236}">
                  <a16:creationId xmlns:a16="http://schemas.microsoft.com/office/drawing/2014/main" id="{AC52E78A-DE55-4FC2-B3D2-20F4BB9E1805}"/>
                </a:ext>
              </a:extLst>
            </p:cNvPr>
            <p:cNvSpPr/>
            <p:nvPr/>
          </p:nvSpPr>
          <p:spPr>
            <a:xfrm>
              <a:off x="3528102" y="847657"/>
              <a:ext cx="2029736" cy="191936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E789A62-6F85-4693-8CCC-0B996B2F8DAA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0" name="Picture 3">
                <a:extLst>
                  <a:ext uri="{FF2B5EF4-FFF2-40B4-BE49-F238E27FC236}">
                    <a16:creationId xmlns:a16="http://schemas.microsoft.com/office/drawing/2014/main" id="{0EFD2A87-F500-4549-BBEB-6514E8A5CD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20F0A855-BCAC-4922-B40F-3D60A82EC652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Guidance note">
            <a:extLst>
              <a:ext uri="{FF2B5EF4-FFF2-40B4-BE49-F238E27FC236}">
                <a16:creationId xmlns:a16="http://schemas.microsoft.com/office/drawing/2014/main" id="{AB8749D2-7DBB-4CD8-8D11-2DA6629F2E04}"/>
              </a:ext>
            </a:extLst>
          </p:cNvPr>
          <p:cNvSpPr/>
          <p:nvPr/>
        </p:nvSpPr>
        <p:spPr>
          <a:xfrm>
            <a:off x="12275233" y="2167652"/>
            <a:ext cx="2706315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1613623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803B18-A6C4-48D8-9A57-624954E4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A2A087D-51A7-4911-8C49-D5567C7BEC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79084" y="1411201"/>
            <a:ext cx="3456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5A6DD53-9DDF-4380-943D-FEAEF1E2B3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000" y="1411201"/>
            <a:ext cx="3456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Chart Placeholder 5">
            <a:extLst>
              <a:ext uri="{FF2B5EF4-FFF2-40B4-BE49-F238E27FC236}">
                <a16:creationId xmlns:a16="http://schemas.microsoft.com/office/drawing/2014/main" id="{C8B1CE67-807C-4CD8-846B-75ED6BA28B0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8171351" y="1411200"/>
            <a:ext cx="3456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5ECD47-6924-4412-A2BE-E25358505E3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5C9E25-E8FC-4571-9F0E-B6FC7339C362}"/>
              </a:ext>
            </a:extLst>
          </p:cNvPr>
          <p:cNvGrpSpPr/>
          <p:nvPr/>
        </p:nvGrpSpPr>
        <p:grpSpPr>
          <a:xfrm>
            <a:off x="12275233" y="0"/>
            <a:ext cx="2706315" cy="1919363"/>
            <a:chOff x="3528102" y="847657"/>
            <a:chExt cx="2029736" cy="1919363"/>
          </a:xfrm>
        </p:grpSpPr>
        <p:sp>
          <p:nvSpPr>
            <p:cNvPr id="22" name="Guidance note">
              <a:extLst>
                <a:ext uri="{FF2B5EF4-FFF2-40B4-BE49-F238E27FC236}">
                  <a16:creationId xmlns:a16="http://schemas.microsoft.com/office/drawing/2014/main" id="{F38568F4-5A0F-40F0-8FBB-6422E0277B94}"/>
                </a:ext>
              </a:extLst>
            </p:cNvPr>
            <p:cNvSpPr/>
            <p:nvPr/>
          </p:nvSpPr>
          <p:spPr>
            <a:xfrm>
              <a:off x="3528102" y="847657"/>
              <a:ext cx="2029736" cy="191936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190E118-6008-404D-9BBA-3301784485B7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4" name="Picture 3">
                <a:extLst>
                  <a:ext uri="{FF2B5EF4-FFF2-40B4-BE49-F238E27FC236}">
                    <a16:creationId xmlns:a16="http://schemas.microsoft.com/office/drawing/2014/main" id="{44EEBD36-BB27-4765-8BDA-4AC6ADE187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0">
                <a:extLst>
                  <a:ext uri="{FF2B5EF4-FFF2-40B4-BE49-F238E27FC236}">
                    <a16:creationId xmlns:a16="http://schemas.microsoft.com/office/drawing/2014/main" id="{D577D016-345B-492E-B8FD-385F82685C5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6" name="Guidance note">
            <a:extLst>
              <a:ext uri="{FF2B5EF4-FFF2-40B4-BE49-F238E27FC236}">
                <a16:creationId xmlns:a16="http://schemas.microsoft.com/office/drawing/2014/main" id="{9D013CB9-7A39-492E-8FF3-5B7C01C0C051}"/>
              </a:ext>
            </a:extLst>
          </p:cNvPr>
          <p:cNvSpPr/>
          <p:nvPr/>
        </p:nvSpPr>
        <p:spPr>
          <a:xfrm>
            <a:off x="12275233" y="2167652"/>
            <a:ext cx="2706315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6456620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76000" y="1411200"/>
            <a:ext cx="11040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600AF-67DA-4103-ADCF-D04CEE1258D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Guidance note">
            <a:extLst>
              <a:ext uri="{FF2B5EF4-FFF2-40B4-BE49-F238E27FC236}">
                <a16:creationId xmlns:a16="http://schemas.microsoft.com/office/drawing/2014/main" id="{E500F763-0BC0-4580-A71D-6F0F9287C7D7}"/>
              </a:ext>
            </a:extLst>
          </p:cNvPr>
          <p:cNvSpPr/>
          <p:nvPr/>
        </p:nvSpPr>
        <p:spPr>
          <a:xfrm>
            <a:off x="12275233" y="48037"/>
            <a:ext cx="2706315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255365126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F3D2E9-D3DF-4073-8942-F51EDC9F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1C4F4322-D9B2-4866-91BC-CE30013F9C31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76001" y="1411200"/>
            <a:ext cx="7235849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140EA8A-2794-4FB3-AE84-064BAD779C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71351" y="1411201"/>
            <a:ext cx="3456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594337-D71F-4452-9B0B-D6503E4CB2A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61E30F-6459-4AFC-83CA-311330B6D9C3}"/>
              </a:ext>
            </a:extLst>
          </p:cNvPr>
          <p:cNvGrpSpPr/>
          <p:nvPr/>
        </p:nvGrpSpPr>
        <p:grpSpPr>
          <a:xfrm>
            <a:off x="12275233" y="0"/>
            <a:ext cx="2706315" cy="1919363"/>
            <a:chOff x="3528102" y="847657"/>
            <a:chExt cx="2029736" cy="1919363"/>
          </a:xfrm>
        </p:grpSpPr>
        <p:sp>
          <p:nvSpPr>
            <p:cNvPr id="19" name="Guidance note">
              <a:extLst>
                <a:ext uri="{FF2B5EF4-FFF2-40B4-BE49-F238E27FC236}">
                  <a16:creationId xmlns:a16="http://schemas.microsoft.com/office/drawing/2014/main" id="{147618E9-B2CB-46E3-90AC-FB695B42D0B8}"/>
                </a:ext>
              </a:extLst>
            </p:cNvPr>
            <p:cNvSpPr/>
            <p:nvPr/>
          </p:nvSpPr>
          <p:spPr>
            <a:xfrm>
              <a:off x="3528102" y="847657"/>
              <a:ext cx="2029736" cy="191936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450CBFE-44AD-4851-A612-C05B09FE419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1" name="Picture 3">
                <a:extLst>
                  <a:ext uri="{FF2B5EF4-FFF2-40B4-BE49-F238E27FC236}">
                    <a16:creationId xmlns:a16="http://schemas.microsoft.com/office/drawing/2014/main" id="{0505B33C-733C-4596-A82F-BCD597EEEE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D89FBB89-BAB9-427C-8729-18E2CAC8B709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Guidance note">
            <a:extLst>
              <a:ext uri="{FF2B5EF4-FFF2-40B4-BE49-F238E27FC236}">
                <a16:creationId xmlns:a16="http://schemas.microsoft.com/office/drawing/2014/main" id="{92A2E805-D252-459F-A769-05770E51662A}"/>
              </a:ext>
            </a:extLst>
          </p:cNvPr>
          <p:cNvSpPr/>
          <p:nvPr/>
        </p:nvSpPr>
        <p:spPr>
          <a:xfrm>
            <a:off x="12275233" y="2167652"/>
            <a:ext cx="2706315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2097535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V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5F1110-D46C-45FE-84D5-25150A01F2E3}"/>
              </a:ext>
            </a:extLst>
          </p:cNvPr>
          <p:cNvCxnSpPr>
            <a:cxnSpLocks/>
          </p:cNvCxnSpPr>
          <p:nvPr/>
        </p:nvCxnSpPr>
        <p:spPr>
          <a:xfrm>
            <a:off x="576000" y="2957420"/>
            <a:ext cx="34565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C926757-B24B-4CFA-A750-5FFEEEF69A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000" y="3081530"/>
            <a:ext cx="3456517" cy="1087477"/>
          </a:xfr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defRPr sz="1400"/>
            </a:lvl1pPr>
            <a:lvl2pPr>
              <a:spcBef>
                <a:spcPts val="0"/>
              </a:spcBef>
              <a:spcAft>
                <a:spcPts val="200"/>
              </a:spcAft>
              <a:defRPr sz="14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180000" indent="-1800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4pPr>
            <a:lvl5pPr marL="360000" indent="-180000">
              <a:spcBef>
                <a:spcPts val="0"/>
              </a:spcBef>
              <a:spcAft>
                <a:spcPts val="200"/>
              </a:spcAft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41570-0A8C-4A6D-9F75-3FF3D833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5FAB969-E9CD-47AE-A674-9967D0CDE2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79084" y="1411201"/>
            <a:ext cx="3456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AD3EE4F-FC86-4DD9-B188-50DCAE5DAB6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71351" y="1411201"/>
            <a:ext cx="3456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3936335-C01E-4241-A7E9-5E20EE44CDD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76001" y="1411200"/>
            <a:ext cx="1519073" cy="142413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171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0B7FDC-E0A3-43D4-9902-AED23E78E01F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214B26-A356-4BD8-9F58-D09DC99C22FD}"/>
              </a:ext>
            </a:extLst>
          </p:cNvPr>
          <p:cNvGrpSpPr/>
          <p:nvPr/>
        </p:nvGrpSpPr>
        <p:grpSpPr>
          <a:xfrm>
            <a:off x="12275233" y="0"/>
            <a:ext cx="2706315" cy="1919363"/>
            <a:chOff x="3528102" y="847657"/>
            <a:chExt cx="2029736" cy="1919363"/>
          </a:xfrm>
        </p:grpSpPr>
        <p:sp>
          <p:nvSpPr>
            <p:cNvPr id="21" name="Guidance note">
              <a:extLst>
                <a:ext uri="{FF2B5EF4-FFF2-40B4-BE49-F238E27FC236}">
                  <a16:creationId xmlns:a16="http://schemas.microsoft.com/office/drawing/2014/main" id="{81A23DAF-8FC2-441C-8C99-87C6647F17EC}"/>
                </a:ext>
              </a:extLst>
            </p:cNvPr>
            <p:cNvSpPr/>
            <p:nvPr/>
          </p:nvSpPr>
          <p:spPr>
            <a:xfrm>
              <a:off x="3528102" y="847657"/>
              <a:ext cx="2029736" cy="191936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C11E653-4CAB-425D-8004-DEA503A36CC5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3" name="Picture 3">
                <a:extLst>
                  <a:ext uri="{FF2B5EF4-FFF2-40B4-BE49-F238E27FC236}">
                    <a16:creationId xmlns:a16="http://schemas.microsoft.com/office/drawing/2014/main" id="{45CC2795-175A-465A-BBD1-23123280D1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0">
                <a:extLst>
                  <a:ext uri="{FF2B5EF4-FFF2-40B4-BE49-F238E27FC236}">
                    <a16:creationId xmlns:a16="http://schemas.microsoft.com/office/drawing/2014/main" id="{739F6317-21C8-477C-BEFB-AB9B449C491B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Round Diagonal Corner Rectangle 4">
            <a:extLst>
              <a:ext uri="{FF2B5EF4-FFF2-40B4-BE49-F238E27FC236}">
                <a16:creationId xmlns:a16="http://schemas.microsoft.com/office/drawing/2014/main" id="{B00631CA-76AD-4F4A-9EF3-DA3EC83C19B0}"/>
              </a:ext>
            </a:extLst>
          </p:cNvPr>
          <p:cNvSpPr/>
          <p:nvPr/>
        </p:nvSpPr>
        <p:spPr>
          <a:xfrm>
            <a:off x="12275234" y="2140326"/>
            <a:ext cx="2707513" cy="193175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793946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V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B2B09D-D81C-4260-912F-CB531B07FB99}"/>
              </a:ext>
            </a:extLst>
          </p:cNvPr>
          <p:cNvCxnSpPr>
            <a:cxnSpLocks/>
          </p:cNvCxnSpPr>
          <p:nvPr/>
        </p:nvCxnSpPr>
        <p:spPr>
          <a:xfrm>
            <a:off x="576000" y="2519872"/>
            <a:ext cx="3456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988D91BD-83E2-4D8E-A9D9-FB230B58F4C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76001" y="1416000"/>
            <a:ext cx="1034401" cy="96975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171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82E8DE-D700-4FDB-B492-FBBE73708601}"/>
              </a:ext>
            </a:extLst>
          </p:cNvPr>
          <p:cNvCxnSpPr>
            <a:cxnSpLocks/>
          </p:cNvCxnSpPr>
          <p:nvPr/>
        </p:nvCxnSpPr>
        <p:spPr>
          <a:xfrm>
            <a:off x="4369308" y="2519872"/>
            <a:ext cx="3456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E4984C-A870-48D7-A38E-4D226B28CF21}"/>
              </a:ext>
            </a:extLst>
          </p:cNvPr>
          <p:cNvCxnSpPr>
            <a:cxnSpLocks/>
          </p:cNvCxnSpPr>
          <p:nvPr/>
        </p:nvCxnSpPr>
        <p:spPr>
          <a:xfrm>
            <a:off x="8171351" y="2519872"/>
            <a:ext cx="3456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0BB4D65-DB5D-4395-AECD-E4A4DD1D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D674DDD-BACE-4633-A51D-B34FB33EEC8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82232" y="1416002"/>
            <a:ext cx="2250019" cy="856645"/>
          </a:xfr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defRPr sz="1100"/>
            </a:lvl1pPr>
            <a:lvl2pPr>
              <a:spcBef>
                <a:spcPts val="0"/>
              </a:spcBef>
              <a:spcAft>
                <a:spcPts val="200"/>
              </a:spcAft>
              <a:defRPr sz="11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180000" indent="-1800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900">
                <a:solidFill>
                  <a:schemeClr val="accent1"/>
                </a:solidFill>
              </a:defRPr>
            </a:lvl4pPr>
            <a:lvl5pPr marL="360000" indent="-180000">
              <a:spcBef>
                <a:spcPts val="0"/>
              </a:spcBef>
              <a:spcAft>
                <a:spcPts val="200"/>
              </a:spcAft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53E0A5E-AD07-47E3-9143-3A7259FD6E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79084" y="2653993"/>
            <a:ext cx="3456000" cy="1261884"/>
          </a:xfrm>
        </p:spPr>
        <p:txBody>
          <a:bodyPr wrap="square">
            <a:spAutoFit/>
          </a:bodyPr>
          <a:lstStyle>
            <a:lvl1pPr>
              <a:spcAft>
                <a:spcPts val="600"/>
              </a:spcAft>
              <a:defRPr sz="1400"/>
            </a:lvl1pPr>
            <a:lvl2pPr>
              <a:spcAft>
                <a:spcPts val="600"/>
              </a:spcAft>
              <a:defRPr sz="1200"/>
            </a:lvl2pPr>
            <a:lvl3pPr>
              <a:spcAft>
                <a:spcPts val="600"/>
              </a:spcAft>
              <a:defRPr sz="1200"/>
            </a:lvl3pPr>
            <a:lvl4pPr>
              <a:spcAft>
                <a:spcPts val="600"/>
              </a:spcAft>
              <a:defRPr sz="1200"/>
            </a:lvl4pPr>
            <a:lvl5pPr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A179D61-76EB-4C0B-B96F-B08412AECC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71351" y="2653993"/>
            <a:ext cx="3456000" cy="1261884"/>
          </a:xfrm>
        </p:spPr>
        <p:txBody>
          <a:bodyPr wrap="square">
            <a:spAutoFit/>
          </a:bodyPr>
          <a:lstStyle>
            <a:lvl1pPr>
              <a:spcAft>
                <a:spcPts val="600"/>
              </a:spcAft>
              <a:defRPr sz="1400"/>
            </a:lvl1pPr>
            <a:lvl2pPr>
              <a:spcAft>
                <a:spcPts val="600"/>
              </a:spcAft>
              <a:defRPr sz="1200"/>
            </a:lvl2pPr>
            <a:lvl3pPr>
              <a:spcAft>
                <a:spcPts val="600"/>
              </a:spcAft>
              <a:defRPr sz="1200"/>
            </a:lvl3pPr>
            <a:lvl4pPr>
              <a:spcAft>
                <a:spcPts val="600"/>
              </a:spcAft>
              <a:defRPr sz="1200"/>
            </a:lvl4pPr>
            <a:lvl5pPr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1FE71AD-7A69-46C3-815E-F0338C6810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000" y="2653993"/>
            <a:ext cx="3456000" cy="1261884"/>
          </a:xfrm>
        </p:spPr>
        <p:txBody>
          <a:bodyPr wrap="square">
            <a:spAutoFit/>
          </a:bodyPr>
          <a:lstStyle>
            <a:lvl1pPr>
              <a:spcAft>
                <a:spcPts val="600"/>
              </a:spcAft>
              <a:defRPr sz="1400"/>
            </a:lvl1pPr>
            <a:lvl2pPr>
              <a:spcAft>
                <a:spcPts val="600"/>
              </a:spcAft>
              <a:defRPr sz="1200"/>
            </a:lvl2pPr>
            <a:lvl3pPr>
              <a:spcAft>
                <a:spcPts val="600"/>
              </a:spcAft>
              <a:defRPr sz="1200"/>
            </a:lvl3pPr>
            <a:lvl4pPr>
              <a:spcAft>
                <a:spcPts val="600"/>
              </a:spcAft>
              <a:defRPr sz="1200"/>
            </a:lvl4pPr>
            <a:lvl5pPr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3A7CD173-48CA-458C-9413-93055C6DD7B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379885" y="1416000"/>
            <a:ext cx="1034401" cy="96975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171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02BE2F95-7894-412C-B919-222366E001E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75299" y="1416002"/>
            <a:ext cx="2250019" cy="856645"/>
          </a:xfr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defRPr sz="1100"/>
            </a:lvl1pPr>
            <a:lvl2pPr>
              <a:spcBef>
                <a:spcPts val="0"/>
              </a:spcBef>
              <a:spcAft>
                <a:spcPts val="200"/>
              </a:spcAft>
              <a:defRPr sz="11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213690" indent="-209974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900">
                <a:solidFill>
                  <a:schemeClr val="accent1"/>
                </a:solidFill>
              </a:defRPr>
            </a:lvl4pPr>
            <a:lvl5pPr marL="419946" indent="-209974">
              <a:spcBef>
                <a:spcPts val="0"/>
              </a:spcBef>
              <a:spcAft>
                <a:spcPts val="200"/>
              </a:spcAft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8D19424F-8E75-423E-81DA-8283751A6B5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170834" y="1416000"/>
            <a:ext cx="1034401" cy="96975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171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A48D948E-3E7D-4DEC-BF0A-6DFC99438F1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66248" y="1416002"/>
            <a:ext cx="2250019" cy="856645"/>
          </a:xfr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defRPr sz="1100"/>
            </a:lvl1pPr>
            <a:lvl2pPr>
              <a:spcBef>
                <a:spcPts val="0"/>
              </a:spcBef>
              <a:spcAft>
                <a:spcPts val="200"/>
              </a:spcAft>
              <a:defRPr sz="11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213690" indent="-209974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900">
                <a:solidFill>
                  <a:schemeClr val="accent1"/>
                </a:solidFill>
              </a:defRPr>
            </a:lvl4pPr>
            <a:lvl5pPr marL="419946" indent="-209974">
              <a:spcBef>
                <a:spcPts val="0"/>
              </a:spcBef>
              <a:spcAft>
                <a:spcPts val="200"/>
              </a:spcAft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913F4E-F394-47C2-91DD-6624C346A136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12ED8A9-7C55-4D5C-8C4D-ADD36289D583}"/>
              </a:ext>
            </a:extLst>
          </p:cNvPr>
          <p:cNvGrpSpPr/>
          <p:nvPr/>
        </p:nvGrpSpPr>
        <p:grpSpPr>
          <a:xfrm>
            <a:off x="12275233" y="0"/>
            <a:ext cx="2706315" cy="1919363"/>
            <a:chOff x="3528102" y="847657"/>
            <a:chExt cx="2029736" cy="1919363"/>
          </a:xfrm>
        </p:grpSpPr>
        <p:sp>
          <p:nvSpPr>
            <p:cNvPr id="34" name="Guidance note">
              <a:extLst>
                <a:ext uri="{FF2B5EF4-FFF2-40B4-BE49-F238E27FC236}">
                  <a16:creationId xmlns:a16="http://schemas.microsoft.com/office/drawing/2014/main" id="{88F308B2-5138-488B-9DF0-6222D2B1EBF2}"/>
                </a:ext>
              </a:extLst>
            </p:cNvPr>
            <p:cNvSpPr/>
            <p:nvPr/>
          </p:nvSpPr>
          <p:spPr>
            <a:xfrm>
              <a:off x="3528102" y="847657"/>
              <a:ext cx="2029736" cy="191936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4828D23-8D27-4AD4-8454-C21588B3F999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8" name="Picture 3">
                <a:extLst>
                  <a:ext uri="{FF2B5EF4-FFF2-40B4-BE49-F238E27FC236}">
                    <a16:creationId xmlns:a16="http://schemas.microsoft.com/office/drawing/2014/main" id="{9E1C3813-1B97-42C2-823C-33E2468D5B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Rounded Rectangle 20">
                <a:extLst>
                  <a:ext uri="{FF2B5EF4-FFF2-40B4-BE49-F238E27FC236}">
                    <a16:creationId xmlns:a16="http://schemas.microsoft.com/office/drawing/2014/main" id="{5C7ECFC6-D055-4DB0-B3B2-906FE7EEE072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A02ACD87-B31D-48B0-9BC7-382CA3AFDFD9}"/>
              </a:ext>
            </a:extLst>
          </p:cNvPr>
          <p:cNvSpPr/>
          <p:nvPr/>
        </p:nvSpPr>
        <p:spPr>
          <a:xfrm>
            <a:off x="12275234" y="2140326"/>
            <a:ext cx="2707513" cy="193175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4092609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817" y="2571750"/>
            <a:ext cx="5231896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Date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6875377" y="0"/>
            <a:ext cx="5316625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4004872" y="3530262"/>
            <a:ext cx="8187128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8584927" y="2452280"/>
            <a:ext cx="25968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A5F86E-6E6F-45E1-A5F2-EB103742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19" y="1417313"/>
            <a:ext cx="52700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5" name="Group 34"/>
          <p:cNvGrpSpPr/>
          <p:nvPr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36" name="Freeform: Shape 35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69012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817" y="2571750"/>
            <a:ext cx="5231896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Date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6875377" y="0"/>
            <a:ext cx="5316625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4004872" y="3530262"/>
            <a:ext cx="8187128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8584927" y="2452280"/>
            <a:ext cx="25968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CA4E558A-A36F-41DB-9D1C-8A9CE926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19" y="1417313"/>
            <a:ext cx="52700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8" name="Group 37"/>
          <p:cNvGrpSpPr/>
          <p:nvPr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39" name="Freeform: Shape 38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059473A8-6883-41A4-A23D-DD1B1D5F5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0" y="303495"/>
            <a:ext cx="1743772" cy="582935"/>
          </a:xfrm>
          <a:prstGeom prst="rect">
            <a:avLst/>
          </a:prstGeom>
        </p:spPr>
      </p:pic>
      <p:sp>
        <p:nvSpPr>
          <p:cNvPr id="30" name="Round Diagonal Corner Rectangle 4">
            <a:extLst>
              <a:ext uri="{FF2B5EF4-FFF2-40B4-BE49-F238E27FC236}">
                <a16:creationId xmlns:a16="http://schemas.microsoft.com/office/drawing/2014/main" id="{57E0544E-0101-471C-ACC7-BD597E5BCFAE}"/>
              </a:ext>
            </a:extLst>
          </p:cNvPr>
          <p:cNvSpPr/>
          <p:nvPr/>
        </p:nvSpPr>
        <p:spPr>
          <a:xfrm>
            <a:off x="12275234" y="0"/>
            <a:ext cx="2707513" cy="193175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0915818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817" y="2571750"/>
            <a:ext cx="5231896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Date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6875377" y="0"/>
            <a:ext cx="5316625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4004872" y="3530262"/>
            <a:ext cx="8187128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8584927" y="2452280"/>
            <a:ext cx="25968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549568EC-7896-49C6-B633-53DD6583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19" y="1417313"/>
            <a:ext cx="52700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6" name="Group 35"/>
          <p:cNvGrpSpPr/>
          <p:nvPr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38" name="Freeform: Shape 37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</p:grpSp>
      <p:pic>
        <p:nvPicPr>
          <p:cNvPr id="62" name="Graphic 61">
            <a:extLst>
              <a:ext uri="{FF2B5EF4-FFF2-40B4-BE49-F238E27FC236}">
                <a16:creationId xmlns:a16="http://schemas.microsoft.com/office/drawing/2014/main" id="{C72F7E97-1443-4A2B-A03E-9D78C5DD4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1" y="303495"/>
            <a:ext cx="2625724" cy="582935"/>
          </a:xfrm>
          <a:prstGeom prst="rect">
            <a:avLst/>
          </a:prstGeom>
        </p:spPr>
      </p:pic>
      <p:sp>
        <p:nvSpPr>
          <p:cNvPr id="29" name="Round Diagonal Corner Rectangle 4">
            <a:extLst>
              <a:ext uri="{FF2B5EF4-FFF2-40B4-BE49-F238E27FC236}">
                <a16:creationId xmlns:a16="http://schemas.microsoft.com/office/drawing/2014/main" id="{87F5CE5A-52B7-48EE-90F8-13ED9583F3B7}"/>
              </a:ext>
            </a:extLst>
          </p:cNvPr>
          <p:cNvSpPr/>
          <p:nvPr/>
        </p:nvSpPr>
        <p:spPr>
          <a:xfrm>
            <a:off x="12275234" y="0"/>
            <a:ext cx="2707513" cy="193175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6777004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817" y="2571750"/>
            <a:ext cx="5231896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Date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6875377" y="0"/>
            <a:ext cx="5316625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4004872" y="3530262"/>
            <a:ext cx="8187128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8584927" y="2452280"/>
            <a:ext cx="25968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1D9830BC-D2EF-4C82-9C84-9290ADDE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19" y="1417313"/>
            <a:ext cx="52700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8" name="Group 37"/>
          <p:cNvGrpSpPr/>
          <p:nvPr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39" name="Freeform: Shape 38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</p:grpSp>
      <p:pic>
        <p:nvPicPr>
          <p:cNvPr id="30" name="Graphic 29">
            <a:extLst>
              <a:ext uri="{FF2B5EF4-FFF2-40B4-BE49-F238E27FC236}">
                <a16:creationId xmlns:a16="http://schemas.microsoft.com/office/drawing/2014/main" id="{8FC637FA-B805-44DF-B633-71443FECF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1" y="303495"/>
            <a:ext cx="2625724" cy="582935"/>
          </a:xfrm>
          <a:prstGeom prst="rect">
            <a:avLst/>
          </a:prstGeom>
        </p:spPr>
      </p:pic>
      <p:sp>
        <p:nvSpPr>
          <p:cNvPr id="29" name="Round Diagonal Corner Rectangle 4">
            <a:extLst>
              <a:ext uri="{FF2B5EF4-FFF2-40B4-BE49-F238E27FC236}">
                <a16:creationId xmlns:a16="http://schemas.microsoft.com/office/drawing/2014/main" id="{CEC8B8EF-BA1E-473C-9371-5D822E3B1243}"/>
              </a:ext>
            </a:extLst>
          </p:cNvPr>
          <p:cNvSpPr/>
          <p:nvPr/>
        </p:nvSpPr>
        <p:spPr>
          <a:xfrm>
            <a:off x="12275234" y="0"/>
            <a:ext cx="2707513" cy="193175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595480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F52CBFD-699B-45C5-A157-E323D3A6D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000" y="1411201"/>
            <a:ext cx="5280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54D8696-31B7-4DB8-B15D-873BDA465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43103" y="1411201"/>
            <a:ext cx="5280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3969A-04BA-4691-8904-28D33591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B8B2E-4ACB-42DB-9697-1EF9FCE4B33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6434DF-B7DB-47FB-A761-41C6BCBEE456}"/>
              </a:ext>
            </a:extLst>
          </p:cNvPr>
          <p:cNvGrpSpPr/>
          <p:nvPr/>
        </p:nvGrpSpPr>
        <p:grpSpPr>
          <a:xfrm>
            <a:off x="12275233" y="0"/>
            <a:ext cx="2706315" cy="1919363"/>
            <a:chOff x="3528102" y="847657"/>
            <a:chExt cx="2029736" cy="1919363"/>
          </a:xfrm>
        </p:grpSpPr>
        <p:sp>
          <p:nvSpPr>
            <p:cNvPr id="19" name="Guidance note">
              <a:extLst>
                <a:ext uri="{FF2B5EF4-FFF2-40B4-BE49-F238E27FC236}">
                  <a16:creationId xmlns:a16="http://schemas.microsoft.com/office/drawing/2014/main" id="{D2E85F5E-A67A-4EA1-8928-BDB5E3B90141}"/>
                </a:ext>
              </a:extLst>
            </p:cNvPr>
            <p:cNvSpPr/>
            <p:nvPr/>
          </p:nvSpPr>
          <p:spPr>
            <a:xfrm>
              <a:off x="3528102" y="847657"/>
              <a:ext cx="2029736" cy="191936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7C4644-CBEC-41C7-8354-A1F22178170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1" name="Picture 3">
                <a:extLst>
                  <a:ext uri="{FF2B5EF4-FFF2-40B4-BE49-F238E27FC236}">
                    <a16:creationId xmlns:a16="http://schemas.microsoft.com/office/drawing/2014/main" id="{A7146992-DDED-4FC5-9905-CEEC4E048E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624A58E8-354C-4FAE-9221-46114E180877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3054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107" y="3044280"/>
            <a:ext cx="5255711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 dirty="0"/>
              <a:t>Title</a:t>
            </a:r>
          </a:p>
          <a:p>
            <a:pPr lvl="1"/>
            <a:r>
              <a:rPr lang="en-GB" dirty="0"/>
              <a:t>Sub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307" y="1052527"/>
            <a:ext cx="3464989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3600" y="6368"/>
            <a:ext cx="67884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27" name="Freeform: Shape 26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</p:grpSp>
      <p:sp>
        <p:nvSpPr>
          <p:cNvPr id="39" name="Round Diagonal Corner Rectangle 4">
            <a:extLst>
              <a:ext uri="{FF2B5EF4-FFF2-40B4-BE49-F238E27FC236}">
                <a16:creationId xmlns:a16="http://schemas.microsoft.com/office/drawing/2014/main" id="{F9165663-BF58-46EF-B3DC-0074C1C16B3C}"/>
              </a:ext>
            </a:extLst>
          </p:cNvPr>
          <p:cNvSpPr/>
          <p:nvPr/>
        </p:nvSpPr>
        <p:spPr>
          <a:xfrm>
            <a:off x="12275234" y="0"/>
            <a:ext cx="2707513" cy="193175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31665729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107" y="3044280"/>
            <a:ext cx="5255711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 dirty="0"/>
              <a:t>Title</a:t>
            </a:r>
          </a:p>
          <a:p>
            <a:pPr lvl="1"/>
            <a:r>
              <a:rPr lang="en-GB" dirty="0"/>
              <a:t>Sub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307" y="1052527"/>
            <a:ext cx="3464989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3600" y="6368"/>
            <a:ext cx="67884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28" name="Freeform: Shape 27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A3532B68-E55F-4BD0-A158-E8EF4BE55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0" y="303495"/>
            <a:ext cx="1743772" cy="582935"/>
          </a:xfrm>
          <a:prstGeom prst="rect">
            <a:avLst/>
          </a:prstGeom>
        </p:spPr>
      </p:pic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D3A1E4EA-0077-42A5-956F-3A4718FA49A8}"/>
              </a:ext>
            </a:extLst>
          </p:cNvPr>
          <p:cNvSpPr/>
          <p:nvPr/>
        </p:nvSpPr>
        <p:spPr>
          <a:xfrm>
            <a:off x="12275234" y="0"/>
            <a:ext cx="2707513" cy="193175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53909888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107" y="3044280"/>
            <a:ext cx="5255711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 dirty="0"/>
              <a:t>Title</a:t>
            </a:r>
          </a:p>
          <a:p>
            <a:pPr lvl="1"/>
            <a:r>
              <a:rPr lang="en-GB" dirty="0"/>
              <a:t>Sub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307" y="1052527"/>
            <a:ext cx="3464989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3600" y="6368"/>
            <a:ext cx="67884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29" name="Freeform: Shape 28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87724E65-2B53-4366-B770-73083FC3A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1" y="303495"/>
            <a:ext cx="2625724" cy="582935"/>
          </a:xfrm>
          <a:prstGeom prst="rect">
            <a:avLst/>
          </a:prstGeom>
        </p:spPr>
      </p:pic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8CEA045E-A87B-4469-A789-0B95D1052D03}"/>
              </a:ext>
            </a:extLst>
          </p:cNvPr>
          <p:cNvSpPr/>
          <p:nvPr/>
        </p:nvSpPr>
        <p:spPr>
          <a:xfrm>
            <a:off x="12275234" y="0"/>
            <a:ext cx="2707513" cy="193175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97483850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107" y="3044280"/>
            <a:ext cx="5255711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 dirty="0"/>
              <a:t>Title</a:t>
            </a:r>
          </a:p>
          <a:p>
            <a:pPr lvl="1"/>
            <a:r>
              <a:rPr lang="en-GB" dirty="0"/>
              <a:t>Sub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307" y="1052527"/>
            <a:ext cx="3464989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3600" y="6368"/>
            <a:ext cx="67884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29" name="Freeform: Shape 28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CDB012FC-6F5E-4773-A9A9-508871AE1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1" y="303495"/>
            <a:ext cx="2625724" cy="582935"/>
          </a:xfrm>
          <a:prstGeom prst="rect">
            <a:avLst/>
          </a:prstGeom>
        </p:spPr>
      </p:pic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11A5033A-EBCF-4E8C-B1A9-EE8B023E8BCD}"/>
              </a:ext>
            </a:extLst>
          </p:cNvPr>
          <p:cNvSpPr/>
          <p:nvPr/>
        </p:nvSpPr>
        <p:spPr>
          <a:xfrm>
            <a:off x="12275234" y="0"/>
            <a:ext cx="2707513" cy="193175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57910411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2091BDE-8D32-45BA-8B05-DD4216B1638A}"/>
              </a:ext>
            </a:extLst>
          </p:cNvPr>
          <p:cNvGrpSpPr/>
          <p:nvPr/>
        </p:nvGrpSpPr>
        <p:grpSpPr bwMode="black">
          <a:xfrm>
            <a:off x="2806700" y="2909034"/>
            <a:ext cx="6578600" cy="1039932"/>
            <a:chOff x="2910342" y="325575"/>
            <a:chExt cx="5928968" cy="124965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57378A6-C5A9-4A2C-B31B-EA15D5A0FE13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E02F4F1-BC64-4B71-9E4E-AFA3BA5D9284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17A2B2C-D6F2-4479-9425-86B568230B87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11773E-597C-481D-B648-114EC7522986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8185BD-C34B-4E50-90A0-42A4AABFD6F8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69029C-5A60-4376-BC7D-F118160FFE0E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08901CA-EBBA-48C9-A455-39FED58F1C74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3D44C5A-5300-472D-9CB9-D76132F9DEE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A8FA55-DAA9-461E-9FED-A9A1B659EA7A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610353-9575-4653-839D-B8325BE73337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21885C5-7DDB-4A16-922D-087FA03AE3A9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B5B5E7-4134-45F5-B9B2-F95F687266C2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831FF1B-C914-46E6-BBAB-45FCEF2DDEC6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4338027-A927-4C3D-AF95-4646D340421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04EA4F8-DD37-473D-9F06-72E6DF74F66B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6486B9F-0ACD-42EC-8AD3-D7C9EE2BF62A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96A062-93F0-4915-9B7C-6CB09526FC4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5C7FBC-AB52-40CB-921A-5ACB3377FDD1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81DC520-5E27-419C-8EC0-F520CA9211F2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906213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0" y="-1"/>
            <a:ext cx="12236741" cy="691726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US" sz="1800" dirty="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321" y="1458070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762" y="3467400"/>
            <a:ext cx="5378452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480" t="27066" r="32612"/>
          <a:stretch/>
        </p:blipFill>
        <p:spPr>
          <a:xfrm rot="16200000" flipV="1">
            <a:off x="6352064" y="180562"/>
            <a:ext cx="6065240" cy="57041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8" name="Freeform: Shape 35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9" name="Freeform: Shape 37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0" name="Freeform: Shape 38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1" name="Freeform: Shape 41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2" name="Freeform: Shape 42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3" name="Freeform: Shape 43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4" name="Freeform: Shape 45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5" name="Freeform: Shape 46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6" name="Freeform: Shape 47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7" name="Freeform: Shape 48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8" name="Freeform: Shape 49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9" name="Freeform: Shape 5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20" name="Freeform: Shape 51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21" name="Freeform: Shape 52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22" name="Freeform: Shape 5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23" name="Freeform: Shape 54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24" name="Freeform: Shape 55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25" name="Freeform: Shape 56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26" name="Freeform: Shape 57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686037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US" sz="1800" dirty="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31" y="1411820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762" y="3467400"/>
            <a:ext cx="5378452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480" t="27066" r="32612"/>
          <a:stretch/>
        </p:blipFill>
        <p:spPr>
          <a:xfrm flipV="1">
            <a:off x="3758268" y="2267566"/>
            <a:ext cx="8422547" cy="460721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9" name="Freeform: Shape 35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0" name="Freeform: Shape 37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1" name="Freeform: Shape 38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2" name="Freeform: Shape 41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3" name="Freeform: Shape 42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4" name="Freeform: Shape 43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5" name="Freeform: Shape 45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6" name="Freeform: Shape 46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7" name="Freeform: Shape 47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8" name="Freeform: Shape 48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9" name="Freeform: Shape 49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20" name="Freeform: Shape 5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21" name="Freeform: Shape 51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22" name="Freeform: Shape 52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23" name="Freeform: Shape 5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24" name="Freeform: Shape 54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25" name="Freeform: Shape 55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26" name="Freeform: Shape 56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27" name="Freeform: Shape 57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657066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US" sz="1800" dirty="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2C8DA23-E484-4D16-8C50-77D951B51D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001" y="3382040"/>
            <a:ext cx="3365500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668417C5-1CE5-43E5-9448-0B5FEF92AE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8640" y="1497028"/>
            <a:ext cx="3464989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7" name="Freeform: Shape 35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8" name="Freeform: Shape 37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9" name="Freeform: Shape 38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0" name="Freeform: Shape 41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1" name="Freeform: Shape 42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2" name="Freeform: Shape 43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3" name="Freeform: Shape 45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4" name="Freeform: Shape 46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5" name="Freeform: Shape 47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6" name="Freeform: Shape 48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7" name="Freeform: Shape 49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8" name="Freeform: Shape 5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19" name="Freeform: Shape 51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20" name="Freeform: Shape 52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21" name="Freeform: Shape 5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22" name="Freeform: Shape 54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23" name="Freeform: Shape 55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24" name="Freeform: Shape 56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  <p:sp>
          <p:nvSpPr>
            <p:cNvPr id="25" name="Freeform: Shape 57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r="23305" b="53486"/>
          <a:stretch/>
        </p:blipFill>
        <p:spPr>
          <a:xfrm>
            <a:off x="4587373" y="3179428"/>
            <a:ext cx="7604627" cy="367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7895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90706-E39E-96C0-F68D-C45AA3CC8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5FFBA-8F24-EBBA-8AF6-C6B2F6348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4EDF3-F4C2-D20C-ECDC-91CEA87E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0501-6597-44BF-B68C-FC324792A043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09D06-76A5-4F5A-EF8E-4A29BCE9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8D100-C181-FD6C-10CC-6A6D9717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6D62-4916-467D-927D-697FEA889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07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D47BFF-EB9B-48D5-85DC-0693B2A4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5445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2E28761-BEE7-4F9E-BFE0-5828B7915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000" y="1411201"/>
            <a:ext cx="72472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B6B39-A484-404E-855D-FAC0DFB9A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5" y="361387"/>
            <a:ext cx="7247200" cy="369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BED01-51EC-4BE5-A506-18A9A29A6E5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95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71355" y="1411202"/>
            <a:ext cx="3436199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0296C7D-4998-43C3-A68E-A9F4AFC7DB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79084" y="1411202"/>
            <a:ext cx="3456000" cy="187756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D11B3BD-BF31-4BBD-BF46-6431C9CDC5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000" y="1411202"/>
            <a:ext cx="3456000" cy="187756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6262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65F1B84-9A40-42D8-B3EE-41F4BD7CFE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5736" y="1411290"/>
            <a:ext cx="7247465" cy="187756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BA43E0-9E3A-46EC-91D4-D70A0E6E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45919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76000" y="1411201"/>
            <a:ext cx="11040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11" name="Guidance note">
            <a:extLst>
              <a:ext uri="{FF2B5EF4-FFF2-40B4-BE49-F238E27FC236}">
                <a16:creationId xmlns:a16="http://schemas.microsoft.com/office/drawing/2014/main" id="{E500F763-0BC0-4580-A71D-6F0F9287C7D7}"/>
              </a:ext>
            </a:extLst>
          </p:cNvPr>
          <p:cNvSpPr/>
          <p:nvPr userDrawn="1"/>
        </p:nvSpPr>
        <p:spPr>
          <a:xfrm>
            <a:off x="12275234" y="48037"/>
            <a:ext cx="2706315" cy="99731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Insert a chart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Click on the chart icon and select the chart you require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On the Insert tab choose ‘Chart’ and from the available options choose the type of chart you require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Format the chart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Update the chart title text box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Update source and notes</a:t>
            </a:r>
          </a:p>
          <a:p>
            <a:pPr marL="0" marR="0" lvl="2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Update existing chart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Click on the existing chart and delete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Follow steps for inserting a chart above</a:t>
            </a:r>
            <a:endParaRPr kumimoji="0" lang="en-GB" sz="6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55881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816" y="2571750"/>
            <a:ext cx="5231897" cy="554254"/>
          </a:xfrm>
        </p:spPr>
        <p:txBody>
          <a:bodyPr/>
          <a:lstStyle>
            <a:lvl1pPr>
              <a:spcAft>
                <a:spcPts val="0"/>
              </a:spcAft>
              <a:defRPr sz="1801">
                <a:solidFill>
                  <a:schemeClr val="bg1"/>
                </a:solidFill>
              </a:defRPr>
            </a:lvl1pPr>
            <a:lvl2pPr>
              <a:defRPr sz="180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6875378" y="0"/>
            <a:ext cx="5316626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4004871" y="3530262"/>
            <a:ext cx="8187129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8584926" y="2452280"/>
            <a:ext cx="25968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1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A5F86E-6E6F-45E1-A5F2-EB103742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20" y="1417313"/>
            <a:ext cx="52700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568761" y="6133627"/>
            <a:ext cx="2540000" cy="401519"/>
            <a:chOff x="2910342" y="325575"/>
            <a:chExt cx="5928968" cy="1249653"/>
          </a:xfrm>
        </p:grpSpPr>
        <p:sp>
          <p:nvSpPr>
            <p:cNvPr id="36" name="Freeform: Shape 35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</p:grpSp>
      <p:sp>
        <p:nvSpPr>
          <p:cNvPr id="28" name="Round Diagonal Corner Rectangle 4">
            <a:extLst>
              <a:ext uri="{FF2B5EF4-FFF2-40B4-BE49-F238E27FC236}">
                <a16:creationId xmlns:a16="http://schemas.microsoft.com/office/drawing/2014/main" id="{1586E4B4-C3F2-47FA-A1C5-5090AA07DFEA}"/>
              </a:ext>
            </a:extLst>
          </p:cNvPr>
          <p:cNvSpPr/>
          <p:nvPr userDrawn="1"/>
        </p:nvSpPr>
        <p:spPr>
          <a:xfrm>
            <a:off x="12275234" y="0"/>
            <a:ext cx="2707513" cy="193432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9" tIns="42139" rIns="42139" bIns="42139" rtlCol="0" anchor="t" anchorCtr="0">
            <a:spAutoFit/>
          </a:bodyPr>
          <a:lstStyle/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Image placeholders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This layout is set with a picture placeholder for photography. To insert an image: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Click on the ‘picture placeholder icon’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Navigate to the file and insert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U</a:t>
            </a: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pdating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Click on the image you wish to change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Delete the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Follow the steps as above to insert an image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Cropping image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When the image is inserted it may not automatically show the part of the image you want. To change what is shown: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the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Go to ‘Format’ tab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‘Crop’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You can now move the image within the placeholder.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Resizing image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If the shape of the image resizes too small or big, you can reset the placeholder by: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Right-click on the page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5960243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816" y="2571750"/>
            <a:ext cx="5231897" cy="554254"/>
          </a:xfrm>
        </p:spPr>
        <p:txBody>
          <a:bodyPr/>
          <a:lstStyle>
            <a:lvl1pPr>
              <a:spcAft>
                <a:spcPts val="0"/>
              </a:spcAft>
              <a:defRPr sz="1801">
                <a:solidFill>
                  <a:schemeClr val="bg1"/>
                </a:solidFill>
              </a:defRPr>
            </a:lvl1pPr>
            <a:lvl2pPr>
              <a:defRPr sz="180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6875378" y="0"/>
            <a:ext cx="5316626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4004871" y="3530262"/>
            <a:ext cx="8187129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8584926" y="2452280"/>
            <a:ext cx="25968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1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1D9830BC-D2EF-4C82-9C84-9290ADDE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20" y="1417313"/>
            <a:ext cx="52700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568761" y="6133627"/>
            <a:ext cx="2540000" cy="401519"/>
            <a:chOff x="2910342" y="325575"/>
            <a:chExt cx="5928968" cy="1249653"/>
          </a:xfrm>
        </p:grpSpPr>
        <p:sp>
          <p:nvSpPr>
            <p:cNvPr id="39" name="Freeform: Shape 38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</p:grpSp>
      <p:pic>
        <p:nvPicPr>
          <p:cNvPr id="30" name="Graphic 29">
            <a:extLst>
              <a:ext uri="{FF2B5EF4-FFF2-40B4-BE49-F238E27FC236}">
                <a16:creationId xmlns:a16="http://schemas.microsoft.com/office/drawing/2014/main" id="{8FC637FA-B805-44DF-B633-71443FECF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1" y="303496"/>
            <a:ext cx="2625724" cy="582935"/>
          </a:xfrm>
          <a:prstGeom prst="rect">
            <a:avLst/>
          </a:prstGeom>
        </p:spPr>
      </p:pic>
      <p:sp>
        <p:nvSpPr>
          <p:cNvPr id="29" name="Round Diagonal Corner Rectangle 4">
            <a:extLst>
              <a:ext uri="{FF2B5EF4-FFF2-40B4-BE49-F238E27FC236}">
                <a16:creationId xmlns:a16="http://schemas.microsoft.com/office/drawing/2014/main" id="{CEC8B8EF-BA1E-473C-9371-5D822E3B1243}"/>
              </a:ext>
            </a:extLst>
          </p:cNvPr>
          <p:cNvSpPr/>
          <p:nvPr userDrawn="1"/>
        </p:nvSpPr>
        <p:spPr>
          <a:xfrm>
            <a:off x="12275234" y="0"/>
            <a:ext cx="2707513" cy="193432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9" tIns="42139" rIns="42139" bIns="42139" rtlCol="0" anchor="t" anchorCtr="0">
            <a:spAutoFit/>
          </a:bodyPr>
          <a:lstStyle/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Image placeholders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This layout is set with a picture placeholder for photography. To insert an image: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Click on the ‘picture placeholder icon’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Navigate to the file and insert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U</a:t>
            </a: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pdating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Click on the image you wish to change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Delete the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Follow the steps as above to insert an image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Cropping image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When the image is inserted it may not automatically show the part of the image you want. To change what is shown: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the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Go to ‘Format’ tab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‘Crop’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You can now move the image within the placeholder.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Resizing image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If the shape of the image resizes too small or big, you can reset the placeholder by: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Right-click on the page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3775603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816" y="2571750"/>
            <a:ext cx="5231897" cy="554254"/>
          </a:xfrm>
        </p:spPr>
        <p:txBody>
          <a:bodyPr/>
          <a:lstStyle>
            <a:lvl1pPr>
              <a:spcAft>
                <a:spcPts val="0"/>
              </a:spcAft>
              <a:defRPr sz="1801">
                <a:solidFill>
                  <a:schemeClr val="bg1"/>
                </a:solidFill>
              </a:defRPr>
            </a:lvl1pPr>
            <a:lvl2pPr>
              <a:defRPr sz="180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6875378" y="0"/>
            <a:ext cx="5316626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4004871" y="3530262"/>
            <a:ext cx="8187129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8584926" y="2452280"/>
            <a:ext cx="25968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1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549568EC-7896-49C6-B633-53DD6583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20" y="1417313"/>
            <a:ext cx="52700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568761" y="6133627"/>
            <a:ext cx="2540000" cy="401519"/>
            <a:chOff x="2910342" y="325575"/>
            <a:chExt cx="5928968" cy="1249653"/>
          </a:xfrm>
        </p:grpSpPr>
        <p:sp>
          <p:nvSpPr>
            <p:cNvPr id="38" name="Freeform: Shape 37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</p:grpSp>
      <p:pic>
        <p:nvPicPr>
          <p:cNvPr id="62" name="Graphic 61">
            <a:extLst>
              <a:ext uri="{FF2B5EF4-FFF2-40B4-BE49-F238E27FC236}">
                <a16:creationId xmlns:a16="http://schemas.microsoft.com/office/drawing/2014/main" id="{C72F7E97-1443-4A2B-A03E-9D78C5DD4B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1" y="303496"/>
            <a:ext cx="2625724" cy="582935"/>
          </a:xfrm>
          <a:prstGeom prst="rect">
            <a:avLst/>
          </a:prstGeom>
        </p:spPr>
      </p:pic>
      <p:sp>
        <p:nvSpPr>
          <p:cNvPr id="29" name="Round Diagonal Corner Rectangle 4">
            <a:extLst>
              <a:ext uri="{FF2B5EF4-FFF2-40B4-BE49-F238E27FC236}">
                <a16:creationId xmlns:a16="http://schemas.microsoft.com/office/drawing/2014/main" id="{87F5CE5A-52B7-48EE-90F8-13ED9583F3B7}"/>
              </a:ext>
            </a:extLst>
          </p:cNvPr>
          <p:cNvSpPr/>
          <p:nvPr userDrawn="1"/>
        </p:nvSpPr>
        <p:spPr>
          <a:xfrm>
            <a:off x="12275234" y="0"/>
            <a:ext cx="2707513" cy="193432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9" tIns="42139" rIns="42139" bIns="42139" rtlCol="0" anchor="t" anchorCtr="0">
            <a:spAutoFit/>
          </a:bodyPr>
          <a:lstStyle/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Image placeholders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This layout is set with a picture placeholder for photography. To insert an image: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Click on the ‘picture placeholder icon’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Navigate to the file and insert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U</a:t>
            </a: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pdating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Click on the image you wish to change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Delete the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Follow the steps as above to insert an image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Cropping image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When the image is inserted it may not automatically show the part of the image you want. To change what is shown: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the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Go to ‘Format’ tab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‘Crop’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You can now move the image within the placeholder.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Resizing image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If the shape of the image resizes too small or big, you can reset the placeholder by: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Right-click on the page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4618058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816" y="2571750"/>
            <a:ext cx="5231897" cy="554254"/>
          </a:xfrm>
        </p:spPr>
        <p:txBody>
          <a:bodyPr/>
          <a:lstStyle>
            <a:lvl1pPr>
              <a:spcAft>
                <a:spcPts val="0"/>
              </a:spcAft>
              <a:defRPr sz="1801">
                <a:solidFill>
                  <a:schemeClr val="bg1"/>
                </a:solidFill>
              </a:defRPr>
            </a:lvl1pPr>
            <a:lvl2pPr>
              <a:defRPr sz="180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6875378" y="0"/>
            <a:ext cx="5316626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4004871" y="3530262"/>
            <a:ext cx="8187129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8584926" y="2452280"/>
            <a:ext cx="25968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1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1D9830BC-D2EF-4C82-9C84-9290ADDE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20" y="1417313"/>
            <a:ext cx="52700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568761" y="6133627"/>
            <a:ext cx="2540000" cy="401519"/>
            <a:chOff x="2910342" y="325575"/>
            <a:chExt cx="5928968" cy="1249653"/>
          </a:xfrm>
        </p:grpSpPr>
        <p:sp>
          <p:nvSpPr>
            <p:cNvPr id="39" name="Freeform: Shape 38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</p:grpSp>
      <p:sp>
        <p:nvSpPr>
          <p:cNvPr id="29" name="Round Diagonal Corner Rectangle 4">
            <a:extLst>
              <a:ext uri="{FF2B5EF4-FFF2-40B4-BE49-F238E27FC236}">
                <a16:creationId xmlns:a16="http://schemas.microsoft.com/office/drawing/2014/main" id="{CEC8B8EF-BA1E-473C-9371-5D822E3B1243}"/>
              </a:ext>
            </a:extLst>
          </p:cNvPr>
          <p:cNvSpPr/>
          <p:nvPr userDrawn="1"/>
        </p:nvSpPr>
        <p:spPr>
          <a:xfrm>
            <a:off x="12275234" y="0"/>
            <a:ext cx="2707513" cy="193432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9" tIns="42139" rIns="42139" bIns="42139" rtlCol="0" anchor="t" anchorCtr="0">
            <a:spAutoFit/>
          </a:bodyPr>
          <a:lstStyle/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Image placeholders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This layout is set with a picture placeholder for photography. To insert an image: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Click on the ‘picture placeholder icon’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Navigate to the file and insert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U</a:t>
            </a: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pdating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Click on the image you wish to change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Delete the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Follow the steps as above to insert an image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Cropping image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When the image is inserted it may not automatically show the part of the image you want. To change what is shown: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the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Go to ‘Format’ tab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‘Crop’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You can now move the image within the placeholder.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Resizing image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If the shape of the image resizes too small or big, you can reset the placeholder by: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Right-click on the page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71" y="357188"/>
            <a:ext cx="2351668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58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816" y="2571750"/>
            <a:ext cx="5231897" cy="554254"/>
          </a:xfrm>
        </p:spPr>
        <p:txBody>
          <a:bodyPr/>
          <a:lstStyle>
            <a:lvl1pPr>
              <a:spcAft>
                <a:spcPts val="0"/>
              </a:spcAft>
              <a:defRPr sz="1801">
                <a:solidFill>
                  <a:schemeClr val="bg1"/>
                </a:solidFill>
              </a:defRPr>
            </a:lvl1pPr>
            <a:lvl2pPr>
              <a:defRPr sz="180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6875378" y="0"/>
            <a:ext cx="5316626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4004871" y="3530262"/>
            <a:ext cx="8187129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8584926" y="2452280"/>
            <a:ext cx="25968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1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CA4E558A-A36F-41DB-9D1C-8A9CE926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20" y="1417313"/>
            <a:ext cx="52700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568761" y="6133627"/>
            <a:ext cx="2540000" cy="401519"/>
            <a:chOff x="2910342" y="325575"/>
            <a:chExt cx="5928968" cy="1249653"/>
          </a:xfrm>
        </p:grpSpPr>
        <p:sp>
          <p:nvSpPr>
            <p:cNvPr id="39" name="Freeform: Shape 38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059473A8-6883-41A4-A23D-DD1B1D5F50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1" y="303496"/>
            <a:ext cx="1743772" cy="582935"/>
          </a:xfrm>
          <a:prstGeom prst="rect">
            <a:avLst/>
          </a:prstGeom>
        </p:spPr>
      </p:pic>
      <p:sp>
        <p:nvSpPr>
          <p:cNvPr id="30" name="Round Diagonal Corner Rectangle 4">
            <a:extLst>
              <a:ext uri="{FF2B5EF4-FFF2-40B4-BE49-F238E27FC236}">
                <a16:creationId xmlns:a16="http://schemas.microsoft.com/office/drawing/2014/main" id="{57E0544E-0101-471C-ACC7-BD597E5BCFAE}"/>
              </a:ext>
            </a:extLst>
          </p:cNvPr>
          <p:cNvSpPr/>
          <p:nvPr userDrawn="1"/>
        </p:nvSpPr>
        <p:spPr>
          <a:xfrm>
            <a:off x="12275234" y="0"/>
            <a:ext cx="2707513" cy="193432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9" tIns="42139" rIns="42139" bIns="42139" rtlCol="0" anchor="t" anchorCtr="0">
            <a:spAutoFit/>
          </a:bodyPr>
          <a:lstStyle/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Image placeholders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This layout is set with a picture placeholder for photography. To insert an image: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Click on the ‘picture placeholder icon’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Navigate to the file and insert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U</a:t>
            </a: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pdating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Click on the image you wish to change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Delete the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Follow the steps as above to insert an image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Cropping image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When the image is inserted it may not automatically show the part of the image you want. To change what is shown: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the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Go to ‘Format’ tab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‘Crop’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You can now move the image within the placeholder.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Resizing image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If the shape of the image resizes too small or big, you can reset the placeholder by: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Right-click on the page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8410057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109" y="3044281"/>
            <a:ext cx="5255710" cy="769570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1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308" y="1052400"/>
            <a:ext cx="3464988" cy="1769843"/>
          </a:xfrm>
        </p:spPr>
        <p:txBody>
          <a:bodyPr anchor="b" anchorCtr="0"/>
          <a:lstStyle>
            <a:lvl1pPr>
              <a:defRPr sz="1150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3601" y="6368"/>
            <a:ext cx="67884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568761" y="6133627"/>
            <a:ext cx="2540000" cy="401519"/>
            <a:chOff x="2910342" y="325575"/>
            <a:chExt cx="5928968" cy="1249653"/>
          </a:xfrm>
        </p:grpSpPr>
        <p:sp>
          <p:nvSpPr>
            <p:cNvPr id="27" name="Freeform: Shape 26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</p:grpSp>
      <p:sp>
        <p:nvSpPr>
          <p:cNvPr id="39" name="Round Diagonal Corner Rectangle 4">
            <a:extLst>
              <a:ext uri="{FF2B5EF4-FFF2-40B4-BE49-F238E27FC236}">
                <a16:creationId xmlns:a16="http://schemas.microsoft.com/office/drawing/2014/main" id="{F9165663-BF58-46EF-B3DC-0074C1C16B3C}"/>
              </a:ext>
            </a:extLst>
          </p:cNvPr>
          <p:cNvSpPr/>
          <p:nvPr userDrawn="1"/>
        </p:nvSpPr>
        <p:spPr>
          <a:xfrm>
            <a:off x="12275234" y="0"/>
            <a:ext cx="2707513" cy="193432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9" tIns="42139" rIns="42139" bIns="42139" rtlCol="0" anchor="t" anchorCtr="0">
            <a:spAutoFit/>
          </a:bodyPr>
          <a:lstStyle/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Image placeholders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This layout is set with a picture placeholder for photography. To insert an image: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Click on the ‘picture placeholder icon’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Navigate to the file and insert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U</a:t>
            </a: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pdating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Click on the image you wish to change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Delete the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Follow the steps as above to insert an image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Cropping image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When the image is inserted it may not automatically show the part of the image you want. To change what is shown: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the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Go to ‘Format’ tab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‘Crop’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You can now move the image within the placeholder.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Resizing image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If the shape of the image resizes too small or big, you can reset the placeholder by: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Right-click on the page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33877682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109" y="3044281"/>
            <a:ext cx="5255710" cy="769570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1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308" y="1052400"/>
            <a:ext cx="3464988" cy="1769843"/>
          </a:xfrm>
        </p:spPr>
        <p:txBody>
          <a:bodyPr anchor="b" anchorCtr="0"/>
          <a:lstStyle>
            <a:lvl1pPr>
              <a:defRPr sz="1150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3601" y="6368"/>
            <a:ext cx="67884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68761" y="6133627"/>
            <a:ext cx="2540000" cy="401519"/>
            <a:chOff x="2910342" y="325575"/>
            <a:chExt cx="5928968" cy="1249653"/>
          </a:xfrm>
        </p:grpSpPr>
        <p:sp>
          <p:nvSpPr>
            <p:cNvPr id="29" name="Freeform: Shape 28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CDB012FC-6F5E-4773-A9A9-508871AE1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1" y="303496"/>
            <a:ext cx="2625724" cy="582935"/>
          </a:xfrm>
          <a:prstGeom prst="rect">
            <a:avLst/>
          </a:prstGeom>
        </p:spPr>
      </p:pic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11A5033A-EBCF-4E8C-B1A9-EE8B023E8BCD}"/>
              </a:ext>
            </a:extLst>
          </p:cNvPr>
          <p:cNvSpPr/>
          <p:nvPr userDrawn="1"/>
        </p:nvSpPr>
        <p:spPr>
          <a:xfrm>
            <a:off x="12275234" y="0"/>
            <a:ext cx="2707513" cy="193432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9" tIns="42139" rIns="42139" bIns="42139" rtlCol="0" anchor="t" anchorCtr="0">
            <a:spAutoFit/>
          </a:bodyPr>
          <a:lstStyle/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Image placeholders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This layout is set with a picture placeholder for photography. To insert an image: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Click on the ‘picture placeholder icon’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Navigate to the file and insert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U</a:t>
            </a: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pdating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Click on the image you wish to change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Delete the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Follow the steps as above to insert an image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Cropping image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When the image is inserted it may not automatically show the part of the image you want. To change what is shown: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the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Go to ‘Format’ tab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‘Crop’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You can now move the image within the placeholder.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Resizing image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If the shape of the image resizes too small or big, you can reset the placeholder by: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Right-click on the page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92327245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8385" y="1411201"/>
            <a:ext cx="5280000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8DB7F6-E63A-426C-A50D-5672A519A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74301A2-F4D0-49A7-BEB1-3B49E6FFEF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000" y="1411201"/>
            <a:ext cx="5280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F2AAE-B26F-4BB1-99D0-8D5175CBC3C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670C7F-E6AE-4FA0-9D69-67BE0D9FC67D}"/>
              </a:ext>
            </a:extLst>
          </p:cNvPr>
          <p:cNvGrpSpPr/>
          <p:nvPr/>
        </p:nvGrpSpPr>
        <p:grpSpPr>
          <a:xfrm>
            <a:off x="12275233" y="0"/>
            <a:ext cx="2706315" cy="1919363"/>
            <a:chOff x="3528102" y="847657"/>
            <a:chExt cx="2029736" cy="1919363"/>
          </a:xfrm>
        </p:grpSpPr>
        <p:sp>
          <p:nvSpPr>
            <p:cNvPr id="19" name="Guidance note">
              <a:extLst>
                <a:ext uri="{FF2B5EF4-FFF2-40B4-BE49-F238E27FC236}">
                  <a16:creationId xmlns:a16="http://schemas.microsoft.com/office/drawing/2014/main" id="{3204813E-3D1C-4261-BB7C-3C9600EA8B28}"/>
                </a:ext>
              </a:extLst>
            </p:cNvPr>
            <p:cNvSpPr/>
            <p:nvPr/>
          </p:nvSpPr>
          <p:spPr>
            <a:xfrm>
              <a:off x="3528102" y="847657"/>
              <a:ext cx="2029736" cy="191936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77AD42B-4211-406A-BF20-2AE1C6629F4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1" name="Picture 3">
                <a:extLst>
                  <a:ext uri="{FF2B5EF4-FFF2-40B4-BE49-F238E27FC236}">
                    <a16:creationId xmlns:a16="http://schemas.microsoft.com/office/drawing/2014/main" id="{2083038A-207F-4F28-8A9D-85C7699D2E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12563D1B-FBB7-4F54-8D95-88DC043D339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0AD58A0D-7992-446C-BA77-7B3856412357}"/>
              </a:ext>
            </a:extLst>
          </p:cNvPr>
          <p:cNvSpPr/>
          <p:nvPr/>
        </p:nvSpPr>
        <p:spPr>
          <a:xfrm>
            <a:off x="12275234" y="2140326"/>
            <a:ext cx="2707513" cy="193175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803082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109" y="3044281"/>
            <a:ext cx="5255710" cy="769570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1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308" y="1052400"/>
            <a:ext cx="3464988" cy="1769843"/>
          </a:xfrm>
        </p:spPr>
        <p:txBody>
          <a:bodyPr anchor="b" anchorCtr="0"/>
          <a:lstStyle>
            <a:lvl1pPr>
              <a:defRPr sz="1150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3601" y="6368"/>
            <a:ext cx="67884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68761" y="6133627"/>
            <a:ext cx="2540000" cy="401519"/>
            <a:chOff x="2910342" y="325575"/>
            <a:chExt cx="5928968" cy="1249653"/>
          </a:xfrm>
        </p:grpSpPr>
        <p:sp>
          <p:nvSpPr>
            <p:cNvPr id="29" name="Freeform: Shape 28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87724E65-2B53-4366-B770-73083FC3AD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1" y="303496"/>
            <a:ext cx="2625724" cy="582935"/>
          </a:xfrm>
          <a:prstGeom prst="rect">
            <a:avLst/>
          </a:prstGeom>
        </p:spPr>
      </p:pic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8CEA045E-A87B-4469-A789-0B95D1052D03}"/>
              </a:ext>
            </a:extLst>
          </p:cNvPr>
          <p:cNvSpPr/>
          <p:nvPr userDrawn="1"/>
        </p:nvSpPr>
        <p:spPr>
          <a:xfrm>
            <a:off x="12275234" y="0"/>
            <a:ext cx="2707513" cy="193432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9" tIns="42139" rIns="42139" bIns="42139" rtlCol="0" anchor="t" anchorCtr="0">
            <a:spAutoFit/>
          </a:bodyPr>
          <a:lstStyle/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Image placeholders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This layout is set with a picture placeholder for photography. To insert an image: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Click on the ‘picture placeholder icon’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Navigate to the file and insert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U</a:t>
            </a: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pdating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Click on the image you wish to change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Delete the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Follow the steps as above to insert an image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Cropping image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When the image is inserted it may not automatically show the part of the image you want. To change what is shown: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the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Go to ‘Format’ tab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‘Crop’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You can now move the image within the placeholder.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Resizing image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If the shape of the image resizes too small or big, you can reset the placeholder by: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Right-click on the page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64521809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109" y="3044281"/>
            <a:ext cx="5255710" cy="769570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1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308" y="1052400"/>
            <a:ext cx="3464988" cy="1769843"/>
          </a:xfrm>
        </p:spPr>
        <p:txBody>
          <a:bodyPr anchor="b" anchorCtr="0"/>
          <a:lstStyle>
            <a:lvl1pPr>
              <a:defRPr sz="1150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3601" y="6368"/>
            <a:ext cx="67884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68761" y="6133627"/>
            <a:ext cx="2540000" cy="401519"/>
            <a:chOff x="2910342" y="325575"/>
            <a:chExt cx="5928968" cy="1249653"/>
          </a:xfrm>
        </p:grpSpPr>
        <p:sp>
          <p:nvSpPr>
            <p:cNvPr id="29" name="Freeform: Shape 28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</p:grpSp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11A5033A-EBCF-4E8C-B1A9-EE8B023E8BCD}"/>
              </a:ext>
            </a:extLst>
          </p:cNvPr>
          <p:cNvSpPr/>
          <p:nvPr userDrawn="1"/>
        </p:nvSpPr>
        <p:spPr>
          <a:xfrm>
            <a:off x="12275234" y="0"/>
            <a:ext cx="2707513" cy="193432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9" tIns="42139" rIns="42139" bIns="42139" rtlCol="0" anchor="t" anchorCtr="0">
            <a:spAutoFit/>
          </a:bodyPr>
          <a:lstStyle/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Image placeholders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This layout is set with a picture placeholder for photography. To insert an image: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Click on the ‘picture placeholder icon’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Navigate to the file and insert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U</a:t>
            </a: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pdating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Click on the image you wish to change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Delete the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Follow the steps as above to insert an image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Cropping image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When the image is inserted it may not automatically show the part of the image you want. To change what is shown: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the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Go to ‘Format’ tab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‘Crop’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You can now move the image within the placeholder.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Resizing image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If the shape of the image resizes too small or big, you can reset the placeholder by: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Right-click on the page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71" y="357188"/>
            <a:ext cx="2351668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5581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109" y="3044281"/>
            <a:ext cx="5255710" cy="769570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1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308" y="1052400"/>
            <a:ext cx="3464988" cy="1769843"/>
          </a:xfrm>
        </p:spPr>
        <p:txBody>
          <a:bodyPr anchor="b" anchorCtr="0"/>
          <a:lstStyle>
            <a:lvl1pPr>
              <a:defRPr sz="1150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3601" y="6368"/>
            <a:ext cx="67884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568761" y="6133627"/>
            <a:ext cx="2540000" cy="401519"/>
            <a:chOff x="2910342" y="325575"/>
            <a:chExt cx="5928968" cy="1249653"/>
          </a:xfrm>
        </p:grpSpPr>
        <p:sp>
          <p:nvSpPr>
            <p:cNvPr id="28" name="Freeform: Shape 27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A3532B68-E55F-4BD0-A158-E8EF4BE55C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1" y="303496"/>
            <a:ext cx="1743772" cy="582935"/>
          </a:xfrm>
          <a:prstGeom prst="rect">
            <a:avLst/>
          </a:prstGeom>
        </p:spPr>
      </p:pic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D3A1E4EA-0077-42A5-956F-3A4718FA49A8}"/>
              </a:ext>
            </a:extLst>
          </p:cNvPr>
          <p:cNvSpPr/>
          <p:nvPr userDrawn="1"/>
        </p:nvSpPr>
        <p:spPr>
          <a:xfrm>
            <a:off x="12275234" y="0"/>
            <a:ext cx="2707513" cy="193432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9" tIns="42139" rIns="42139" bIns="42139" rtlCol="0" anchor="t" anchorCtr="0">
            <a:spAutoFit/>
          </a:bodyPr>
          <a:lstStyle/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Image placeholders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This layout is set with a picture placeholder for photography. To insert an image: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Click on the ‘picture placeholder icon’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Navigate to the file and insert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U</a:t>
            </a: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pdating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Click on the image you wish to change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Delete the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Follow the steps as above to insert an image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Cropping image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When the image is inserted it may not automatically show the part of the image you want. To change what is shown: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the image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Go to ‘Format’ tab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‘Crop’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You can now move the image within the placeholder.</a:t>
            </a:r>
          </a:p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Resizing image</a:t>
            </a:r>
          </a:p>
          <a:p>
            <a:pPr marL="0" marR="0" lvl="1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If the shape of the image resizes too small or big, you can reset the placeholder by: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Right-click on the page</a:t>
            </a:r>
          </a:p>
          <a:p>
            <a:pPr marL="90490" marR="0" lvl="2" indent="-9049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404443346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2091BDE-8D32-45BA-8B05-DD4216B1638A}"/>
              </a:ext>
            </a:extLst>
          </p:cNvPr>
          <p:cNvGrpSpPr/>
          <p:nvPr userDrawn="1"/>
        </p:nvGrpSpPr>
        <p:grpSpPr bwMode="black">
          <a:xfrm>
            <a:off x="2806701" y="2909034"/>
            <a:ext cx="6578601" cy="1039932"/>
            <a:chOff x="2910342" y="325575"/>
            <a:chExt cx="5928968" cy="124965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57378A6-C5A9-4A2C-B31B-EA15D5A0FE13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E02F4F1-BC64-4B71-9E4E-AFA3BA5D9284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17A2B2C-D6F2-4479-9425-86B568230B87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11773E-597C-481D-B648-114EC7522986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8185BD-C34B-4E50-90A0-42A4AABFD6F8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69029C-5A60-4376-BC7D-F118160FFE0E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08901CA-EBBA-48C9-A455-39FED58F1C74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3D44C5A-5300-472D-9CB9-D76132F9DEE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A8FA55-DAA9-461E-9FED-A9A1B659EA7A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610353-9575-4653-839D-B8325BE73337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21885C5-7DDB-4A16-922D-087FA03AE3A9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B5B5E7-4134-45F5-B9B2-F95F687266C2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831FF1B-C914-46E6-BBAB-45FCEF2DDEC6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4338027-A927-4C3D-AF95-4646D340421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04EA4F8-DD37-473D-9F06-72E6DF74F66B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6486B9F-0ACD-42EC-8AD3-D7C9EE2BF62A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96A062-93F0-4915-9B7C-6CB09526FC4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5C7FBC-AB52-40CB-921A-5ACB3377FDD1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81DC520-5E27-419C-8EC0-F520CA9211F2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1"/>
            </a:p>
          </p:txBody>
        </p:sp>
      </p:grpSp>
    </p:spTree>
    <p:extLst>
      <p:ext uri="{BB962C8B-B14F-4D97-AF65-F5344CB8AC3E}">
        <p14:creationId xmlns:p14="http://schemas.microsoft.com/office/powerpoint/2010/main" val="269968320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83EBF3A2-2E7C-4F57-BC5D-3417991A9CB8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8304001" y="1416669"/>
            <a:ext cx="3456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7845B65-2392-4819-94E4-E3EB31C4C4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1416669"/>
            <a:ext cx="7392000" cy="187756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5748E-1187-40E6-90FF-F8CB13BA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1060961F-7E65-4122-8275-120EE663A9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2" y="6315438"/>
            <a:ext cx="9593887" cy="230832"/>
          </a:xfrm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65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4DF50-EEA0-4A06-8714-8D21D9F9F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1318399" algn="l"/>
              </a:tabLst>
            </a:pP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422" y="1424524"/>
            <a:ext cx="7392828" cy="18775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 userDrawn="1"/>
        </p:nvGrpSpPr>
        <p:grpSpPr>
          <a:xfrm>
            <a:off x="12275279" y="2"/>
            <a:ext cx="2706315" cy="2805371"/>
            <a:chOff x="3528102" y="847657"/>
            <a:chExt cx="2029736" cy="2104028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Reapplying the Slide Layout</a:t>
              </a:r>
            </a:p>
            <a:p>
              <a:pPr marL="0" marR="0" lvl="2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26" marR="0" lvl="2" indent="-120626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Right click on the page</a:t>
              </a:r>
            </a:p>
            <a:p>
              <a:pPr marL="120626" marR="0" lvl="2" indent="-120626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Click on ‘Layout’</a:t>
              </a:r>
            </a:p>
            <a:p>
              <a:pPr marL="120626" marR="0" lvl="2" indent="-120626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Select the layout you require</a:t>
              </a:r>
            </a:p>
            <a:p>
              <a:pPr marL="0" marR="0" lvl="2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Text bullet formatting</a:t>
              </a:r>
            </a:p>
            <a:p>
              <a:pPr marL="120626" marR="0" lvl="2" indent="-120626" algn="l" defTabSz="1218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2" marR="0" lvl="2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  <a:p>
              <a:pPr marL="962" marR="0" lvl="2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  <a:p>
              <a:pPr marL="962" marR="0" lvl="2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  <a:p>
              <a:pPr marL="962" marR="0" lvl="2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  <a:p>
              <a:pPr marL="0" marR="0" lvl="2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Alternatively you can use the keyboard shortcuts:</a:t>
              </a:r>
            </a:p>
            <a:p>
              <a:pPr marL="120626" marR="0" lvl="2" indent="-120626" algn="l" defTabSz="1218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Shift+Alt+Right arrow key = increase level</a:t>
              </a:r>
            </a:p>
            <a:p>
              <a:pPr marL="120626" marR="0" lvl="2" indent="-120626" algn="l" defTabSz="1218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Shift+Alt+Left arrow key = decrease level</a:t>
              </a:r>
            </a:p>
            <a:p>
              <a:pPr marL="0" marR="0" lvl="2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Guides</a:t>
              </a:r>
            </a:p>
            <a:p>
              <a:pPr marL="120626" marR="0" lvl="2" indent="-120626" algn="l" defTabSz="1218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26" marR="0" lvl="2" indent="-120626" algn="l" defTabSz="1218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480053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 cover blue No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1340864" y="6371171"/>
            <a:ext cx="851140" cy="486833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800" smtClean="0"/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65091188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179AA-5AB7-48B1-B78E-9B932489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B3E73-7376-421E-AD40-DC33F278F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E09E3-05BF-424B-8C68-673601F9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D3C5CC-C9AF-446F-969D-84CF835F5DD5}" type="datetimeFigureOut">
              <a:rPr lang="en-US" smtClean="0">
                <a:solidFill>
                  <a:srgbClr val="55555A"/>
                </a:solidFill>
                <a:ea typeface="ＭＳ Ｐゴシック"/>
              </a:rPr>
              <a:pPr>
                <a:defRPr/>
              </a:pPr>
              <a:t>3/8/2024</a:t>
            </a:fld>
            <a:endParaRPr lang="en-US">
              <a:solidFill>
                <a:srgbClr val="55555A"/>
              </a:solidFill>
              <a:ea typeface="ＭＳ Ｐゴシック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98E2B-E033-4AC6-84E4-88C71036D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55555A"/>
              </a:solidFill>
              <a:ea typeface="ＭＳ Ｐゴシック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67417-0E7C-48EB-A5BD-87F9C2A56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8DAFCC4-1017-4090-B469-911BEF60855A}" type="slidenum">
              <a:rPr lang="en-US" smtClean="0">
                <a:solidFill>
                  <a:srgbClr val="55555A"/>
                </a:solidFill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55555A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636688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2C8DA23-E484-4D16-8C50-77D951B51D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259" y="3382039"/>
            <a:ext cx="3365500" cy="1025921"/>
          </a:xfrm>
        </p:spPr>
        <p:txBody>
          <a:bodyPr/>
          <a:lstStyle>
            <a:lvl1pPr>
              <a:spcAft>
                <a:spcPts val="0"/>
              </a:spcAft>
              <a:defRPr lang="en-US" sz="4267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5C1225E-7A2B-4204-8951-1CD60FF30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68417C5-1CE5-43E5-9448-0B5FEF92AE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28" y="907122"/>
            <a:ext cx="3464989" cy="2359620"/>
          </a:xfrm>
        </p:spPr>
        <p:txBody>
          <a:bodyPr anchor="b" anchorCtr="0"/>
          <a:lstStyle>
            <a:lvl1pPr>
              <a:defRPr sz="15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r="23305" b="53486"/>
          <a:stretch/>
        </p:blipFill>
        <p:spPr>
          <a:xfrm>
            <a:off x="5855433" y="2771099"/>
            <a:ext cx="6336569" cy="40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20608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4" y="1424517"/>
            <a:ext cx="7392828" cy="2502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29116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71355" y="1411201"/>
            <a:ext cx="3436199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0296C7D-4998-43C3-A68E-A9F4AFC7DB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79084" y="1411201"/>
            <a:ext cx="3456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D11B3BD-BF31-4BBD-BF46-6431C9CDC5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000" y="1411201"/>
            <a:ext cx="3456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8C172-F8CF-46F7-804C-835BAF38DD6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4CB7E3-3CBF-4FC0-B591-EFD19DEE9303}"/>
              </a:ext>
            </a:extLst>
          </p:cNvPr>
          <p:cNvGrpSpPr/>
          <p:nvPr/>
        </p:nvGrpSpPr>
        <p:grpSpPr>
          <a:xfrm>
            <a:off x="12275233" y="0"/>
            <a:ext cx="2706315" cy="1919363"/>
            <a:chOff x="3528102" y="847657"/>
            <a:chExt cx="2029736" cy="1919363"/>
          </a:xfrm>
        </p:grpSpPr>
        <p:sp>
          <p:nvSpPr>
            <p:cNvPr id="21" name="Guidance note">
              <a:extLst>
                <a:ext uri="{FF2B5EF4-FFF2-40B4-BE49-F238E27FC236}">
                  <a16:creationId xmlns:a16="http://schemas.microsoft.com/office/drawing/2014/main" id="{35EF926C-1DDE-46E4-BD27-7719DB8BB06E}"/>
                </a:ext>
              </a:extLst>
            </p:cNvPr>
            <p:cNvSpPr/>
            <p:nvPr/>
          </p:nvSpPr>
          <p:spPr>
            <a:xfrm>
              <a:off x="3528102" y="847657"/>
              <a:ext cx="2029736" cy="191936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9069B99-5D1F-4756-A4F4-167DDC6068DA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3" name="Picture 3">
                <a:extLst>
                  <a:ext uri="{FF2B5EF4-FFF2-40B4-BE49-F238E27FC236}">
                    <a16:creationId xmlns:a16="http://schemas.microsoft.com/office/drawing/2014/main" id="{90E25129-C1EA-45CE-B1F6-5EC7F7DD81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0">
                <a:extLst>
                  <a:ext uri="{FF2B5EF4-FFF2-40B4-BE49-F238E27FC236}">
                    <a16:creationId xmlns:a16="http://schemas.microsoft.com/office/drawing/2014/main" id="{EA946D07-5A29-4C97-AC0C-943F2A00EB24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Round Diagonal Corner Rectangle 4">
            <a:extLst>
              <a:ext uri="{FF2B5EF4-FFF2-40B4-BE49-F238E27FC236}">
                <a16:creationId xmlns:a16="http://schemas.microsoft.com/office/drawing/2014/main" id="{7EE67CE3-FDDB-4176-BB90-0273EDA20B17}"/>
              </a:ext>
            </a:extLst>
          </p:cNvPr>
          <p:cNvSpPr/>
          <p:nvPr/>
        </p:nvSpPr>
        <p:spPr>
          <a:xfrm>
            <a:off x="12275234" y="2140326"/>
            <a:ext cx="2707513" cy="193175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96855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401A2-6451-4E45-96E0-C555AE38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239BF15-FD89-4F93-BE57-D3F7D4EDE9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79084" y="1411201"/>
            <a:ext cx="3456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CEF68A4-66C1-485F-9F82-50A8CC2FCE7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71351" y="1411201"/>
            <a:ext cx="3456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05538AE-5CD3-4DA6-8A95-0BEA5E6BAD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000" y="1411201"/>
            <a:ext cx="3456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77B4E1-B731-4277-9CA6-05249DEE76B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2656FC6-B38D-4009-9A37-641A2A3B4A07}"/>
              </a:ext>
            </a:extLst>
          </p:cNvPr>
          <p:cNvGrpSpPr/>
          <p:nvPr/>
        </p:nvGrpSpPr>
        <p:grpSpPr>
          <a:xfrm>
            <a:off x="12275233" y="0"/>
            <a:ext cx="2706315" cy="1919363"/>
            <a:chOff x="3528102" y="847657"/>
            <a:chExt cx="2029736" cy="1919363"/>
          </a:xfrm>
        </p:grpSpPr>
        <p:sp>
          <p:nvSpPr>
            <p:cNvPr id="21" name="Guidance note">
              <a:extLst>
                <a:ext uri="{FF2B5EF4-FFF2-40B4-BE49-F238E27FC236}">
                  <a16:creationId xmlns:a16="http://schemas.microsoft.com/office/drawing/2014/main" id="{2C5A0EA9-5B91-4233-8CB2-C6963F9194E0}"/>
                </a:ext>
              </a:extLst>
            </p:cNvPr>
            <p:cNvSpPr/>
            <p:nvPr/>
          </p:nvSpPr>
          <p:spPr>
            <a:xfrm>
              <a:off x="3528102" y="847657"/>
              <a:ext cx="2029736" cy="191936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57576C-25B3-4AEC-8079-28EA4DA3ECBA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3" name="Picture 3">
                <a:extLst>
                  <a:ext uri="{FF2B5EF4-FFF2-40B4-BE49-F238E27FC236}">
                    <a16:creationId xmlns:a16="http://schemas.microsoft.com/office/drawing/2014/main" id="{5894BDB4-7E98-499E-A45E-42C3063C1E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0">
                <a:extLst>
                  <a:ext uri="{FF2B5EF4-FFF2-40B4-BE49-F238E27FC236}">
                    <a16:creationId xmlns:a16="http://schemas.microsoft.com/office/drawing/2014/main" id="{3E0694C5-142D-4E90-8AEF-26B71E3B7379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8538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930CD1D-A41A-4185-9CFA-885F60C5B5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51" y="1411200"/>
            <a:ext cx="3456000" cy="3420000"/>
          </a:xfrm>
          <a:solidFill>
            <a:srgbClr val="0073CD"/>
          </a:solidFill>
        </p:spPr>
        <p:txBody>
          <a:bodyPr wrap="square" lIns="144000" tIns="108000" rIns="144000" bIns="108000">
            <a:noAutofit/>
          </a:bodyPr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6A342-D873-47FF-A0CB-ED762BAF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1A9DBA8-9483-4109-86B4-B4725A6FA7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79084" y="1411201"/>
            <a:ext cx="3456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A542DC9-775F-4FFB-82B1-21F73B3152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71351" y="1411201"/>
            <a:ext cx="3456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7C113-5739-4556-B788-555357C292B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34DDE4-5690-4F57-9DE4-E094FC2E198F}"/>
              </a:ext>
            </a:extLst>
          </p:cNvPr>
          <p:cNvGrpSpPr/>
          <p:nvPr/>
        </p:nvGrpSpPr>
        <p:grpSpPr>
          <a:xfrm>
            <a:off x="12275233" y="0"/>
            <a:ext cx="2706315" cy="1919363"/>
            <a:chOff x="3528102" y="847657"/>
            <a:chExt cx="2029736" cy="1919363"/>
          </a:xfrm>
        </p:grpSpPr>
        <p:sp>
          <p:nvSpPr>
            <p:cNvPr id="21" name="Guidance note">
              <a:extLst>
                <a:ext uri="{FF2B5EF4-FFF2-40B4-BE49-F238E27FC236}">
                  <a16:creationId xmlns:a16="http://schemas.microsoft.com/office/drawing/2014/main" id="{8B8A056F-1043-4246-9501-BFB93AB938A0}"/>
                </a:ext>
              </a:extLst>
            </p:cNvPr>
            <p:cNvSpPr/>
            <p:nvPr/>
          </p:nvSpPr>
          <p:spPr>
            <a:xfrm>
              <a:off x="3528102" y="847657"/>
              <a:ext cx="2029736" cy="191936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C708E02-D0E6-4878-BE82-A505451F3BCC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3" name="Picture 3">
                <a:extLst>
                  <a:ext uri="{FF2B5EF4-FFF2-40B4-BE49-F238E27FC236}">
                    <a16:creationId xmlns:a16="http://schemas.microsoft.com/office/drawing/2014/main" id="{B871E578-2D64-405D-95FF-52E38277E0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0">
                <a:extLst>
                  <a:ext uri="{FF2B5EF4-FFF2-40B4-BE49-F238E27FC236}">
                    <a16:creationId xmlns:a16="http://schemas.microsoft.com/office/drawing/2014/main" id="{88BDE401-B519-4294-8E42-BEFC27E78491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4825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B893-85E5-4E35-9461-E7E97ADE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2177FB2-8BB7-4D7D-AD52-7C859E8DFE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71351" y="1411200"/>
            <a:ext cx="3456000" cy="3420000"/>
          </a:xfrm>
          <a:solidFill>
            <a:srgbClr val="0073CD"/>
          </a:solidFill>
        </p:spPr>
        <p:txBody>
          <a:bodyPr wrap="square" lIns="144000" tIns="108000" rIns="144000" bIns="108000">
            <a:noAutofit/>
          </a:bodyPr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F3BD0BD-3C2C-4E98-A07E-8E35E572B7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79084" y="1411201"/>
            <a:ext cx="3456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2DC67DB-F025-4699-95BF-188CAF61A0F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6000" y="1411201"/>
            <a:ext cx="3456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D5A774-5520-46CE-83A7-C47A71CD579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71D956-F54C-42E6-97F5-B2A9E0C37292}"/>
              </a:ext>
            </a:extLst>
          </p:cNvPr>
          <p:cNvGrpSpPr/>
          <p:nvPr/>
        </p:nvGrpSpPr>
        <p:grpSpPr>
          <a:xfrm>
            <a:off x="12275233" y="0"/>
            <a:ext cx="2706315" cy="1919363"/>
            <a:chOff x="3528102" y="847657"/>
            <a:chExt cx="2029736" cy="1919363"/>
          </a:xfrm>
        </p:grpSpPr>
        <p:sp>
          <p:nvSpPr>
            <p:cNvPr id="21" name="Guidance note">
              <a:extLst>
                <a:ext uri="{FF2B5EF4-FFF2-40B4-BE49-F238E27FC236}">
                  <a16:creationId xmlns:a16="http://schemas.microsoft.com/office/drawing/2014/main" id="{400A7CBC-11BC-46A0-8FAE-C2F6B9F41540}"/>
                </a:ext>
              </a:extLst>
            </p:cNvPr>
            <p:cNvSpPr/>
            <p:nvPr/>
          </p:nvSpPr>
          <p:spPr>
            <a:xfrm>
              <a:off x="3528102" y="847657"/>
              <a:ext cx="2029736" cy="191936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D974BB9-657F-4E9E-A3B4-400435492E9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3" name="Picture 3">
                <a:extLst>
                  <a:ext uri="{FF2B5EF4-FFF2-40B4-BE49-F238E27FC236}">
                    <a16:creationId xmlns:a16="http://schemas.microsoft.com/office/drawing/2014/main" id="{DF25CC54-9642-4457-ACEB-5A47DD1F33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0">
                <a:extLst>
                  <a:ext uri="{FF2B5EF4-FFF2-40B4-BE49-F238E27FC236}">
                    <a16:creationId xmlns:a16="http://schemas.microsoft.com/office/drawing/2014/main" id="{5C874F7F-D038-4411-A17A-D985B2A6D07A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0277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65F1B84-9A40-42D8-B3EE-41F4BD7CFE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5734" y="1411289"/>
            <a:ext cx="7247465" cy="188477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8480D57-B2D8-4496-806A-1824358683A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BA43E0-9E3A-46EC-91D4-D70A0E6E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697EB0-B117-49FF-A917-A125A4BD1ADE}"/>
              </a:ext>
            </a:extLst>
          </p:cNvPr>
          <p:cNvGrpSpPr/>
          <p:nvPr/>
        </p:nvGrpSpPr>
        <p:grpSpPr>
          <a:xfrm>
            <a:off x="12275233" y="0"/>
            <a:ext cx="2706315" cy="1919363"/>
            <a:chOff x="3528102" y="847657"/>
            <a:chExt cx="2029736" cy="1919363"/>
          </a:xfrm>
        </p:grpSpPr>
        <p:sp>
          <p:nvSpPr>
            <p:cNvPr id="13" name="Guidance note">
              <a:extLst>
                <a:ext uri="{FF2B5EF4-FFF2-40B4-BE49-F238E27FC236}">
                  <a16:creationId xmlns:a16="http://schemas.microsoft.com/office/drawing/2014/main" id="{65D2E8E2-B939-47BE-ABAD-FE4F177614F2}"/>
                </a:ext>
              </a:extLst>
            </p:cNvPr>
            <p:cNvSpPr/>
            <p:nvPr/>
          </p:nvSpPr>
          <p:spPr>
            <a:xfrm>
              <a:off x="3528102" y="847657"/>
              <a:ext cx="2029736" cy="191936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4C7CE35-7986-402F-8390-31B932649199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5" name="Picture 3">
                <a:extLst>
                  <a:ext uri="{FF2B5EF4-FFF2-40B4-BE49-F238E27FC236}">
                    <a16:creationId xmlns:a16="http://schemas.microsoft.com/office/drawing/2014/main" id="{22217A6C-310C-4BB8-A473-2B80591878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ounded Rectangle 20">
                <a:extLst>
                  <a:ext uri="{FF2B5EF4-FFF2-40B4-BE49-F238E27FC236}">
                    <a16:creationId xmlns:a16="http://schemas.microsoft.com/office/drawing/2014/main" id="{41C254A7-0433-4311-BD85-C0B8DE54934A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862815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image" Target="../media/image10.emf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5735" y="361387"/>
            <a:ext cx="11040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735" y="1412481"/>
            <a:ext cx="11040533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Heading 1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GB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0896852" y="6352054"/>
            <a:ext cx="712377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100" smtClean="0">
                <a:solidFill>
                  <a:schemeClr val="accent1"/>
                </a:solidFill>
              </a:rPr>
              <a:pPr/>
              <a:t>‹#›</a:t>
            </a:fld>
            <a:endParaRPr lang="en-GB" sz="1100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1811" y="6352054"/>
            <a:ext cx="8730140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100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/>
        </p:nvSpPr>
        <p:spPr>
          <a:xfrm>
            <a:off x="575734" y="6352054"/>
            <a:ext cx="1216077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989013" algn="l"/>
              </a:tabLst>
            </a:pPr>
            <a:r>
              <a:rPr lang="en-GB" sz="1100" b="1" dirty="0"/>
              <a:t>National Grid </a:t>
            </a:r>
          </a:p>
        </p:txBody>
      </p:sp>
    </p:spTree>
    <p:extLst>
      <p:ext uri="{BB962C8B-B14F-4D97-AF65-F5344CB8AC3E}">
        <p14:creationId xmlns:p14="http://schemas.microsoft.com/office/powerpoint/2010/main" val="372214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342866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685732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028598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371464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8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7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24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tx1"/>
          </a:solidFill>
          <a:latin typeface="+mn-lt"/>
          <a:ea typeface="+mn-ea"/>
        </a:defRPr>
      </a:lvl2pPr>
      <a:lvl3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>
          <a:solidFill>
            <a:schemeClr val="tx1"/>
          </a:solidFill>
          <a:latin typeface="+mn-lt"/>
          <a:ea typeface="+mn-ea"/>
        </a:defRPr>
      </a:lvl4pPr>
      <a:lvl5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◦"/>
        <a:defRPr sz="1200">
          <a:solidFill>
            <a:schemeClr val="tx1"/>
          </a:solidFill>
          <a:latin typeface="+mn-lt"/>
          <a:ea typeface="+mn-ea"/>
        </a:defRPr>
      </a:lvl5pPr>
      <a:lvl6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rabicPeriod"/>
        <a:defRPr sz="1200">
          <a:solidFill>
            <a:schemeClr val="tx1"/>
          </a:solidFill>
          <a:latin typeface="+mn-lt"/>
          <a:ea typeface="+mn-ea"/>
        </a:defRPr>
      </a:lvl6pPr>
      <a:lvl7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lphaLcPeriod"/>
        <a:defRPr sz="1200">
          <a:solidFill>
            <a:schemeClr val="tx1"/>
          </a:solidFill>
          <a:latin typeface="+mn-lt"/>
          <a:ea typeface="+mn-ea"/>
        </a:defRPr>
      </a:lvl7pPr>
      <a:lvl8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romanLcPeriod"/>
        <a:defRPr sz="12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accent2"/>
          </a:solidFill>
          <a:latin typeface="+mn-lt"/>
          <a:ea typeface="+mn-ea"/>
        </a:defRPr>
      </a:lvl9pPr>
    </p:otherStyle>
  </p:txStyles>
  <p:extLst>
    <p:ext uri="{27BBF7A9-308A-43DC-89C8-2F10F3537804}">
      <p15:sldGuideLst xmlns:p15="http://schemas.microsoft.com/office/powerpoint/2012/main">
        <p15:guide id="2" pos="2767">
          <p15:clr>
            <a:srgbClr val="F26B43"/>
          </p15:clr>
        </p15:guide>
        <p15:guide id="4" pos="5488">
          <p15:clr>
            <a:srgbClr val="F26B43"/>
          </p15:clr>
        </p15:guide>
        <p15:guide id="6" orient="horz" pos="3793">
          <p15:clr>
            <a:srgbClr val="F26B43"/>
          </p15:clr>
        </p15:guide>
        <p15:guide id="8" pos="272">
          <p15:clr>
            <a:srgbClr val="F26B43"/>
          </p15:clr>
        </p15:guide>
        <p15:guide id="13" pos="2993">
          <p15:clr>
            <a:srgbClr val="F26B43"/>
          </p15:clr>
        </p15:guide>
        <p15:guide id="14" orient="horz" pos="414">
          <p15:clr>
            <a:srgbClr val="F26B43"/>
          </p15:clr>
        </p15:guide>
        <p15:guide id="15" orient="horz" pos="889">
          <p15:clr>
            <a:srgbClr val="F26B43"/>
          </p15:clr>
        </p15:guide>
        <p15:guide id="16" pos="2064">
          <p15:clr>
            <a:srgbClr val="F26B43"/>
          </p15:clr>
        </p15:guide>
        <p15:guide id="17" pos="3855">
          <p15:clr>
            <a:srgbClr val="F26B43"/>
          </p15:clr>
        </p15:guide>
        <p15:guide id="18" pos="3696">
          <p15:clr>
            <a:srgbClr val="F26B43"/>
          </p15:clr>
        </p15:guide>
        <p15:guide id="19" pos="1905">
          <p15:clr>
            <a:srgbClr val="F26B43"/>
          </p15:clr>
        </p15:guide>
        <p15:guide id="20" orient="horz" pos="399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9AEE4E0-D3F8-4B91-BAE4-8F22FFB183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270" imgH="270" progId="TCLayout.ActiveDocument.1">
                  <p:embed/>
                </p:oleObj>
              </mc:Choice>
              <mc:Fallback>
                <p:oleObj name="think-cell Slide" r:id="rId25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9AEE4E0-D3F8-4B91-BAE4-8F22FFB183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A64B06A-8FFA-4389-94A6-6A5D01CEC903}"/>
              </a:ext>
            </a:extLst>
          </p:cNvPr>
          <p:cNvSpPr/>
          <p:nvPr userDrawn="1">
            <p:custDataLst>
              <p:tags r:id="rId24"/>
            </p:custDataLst>
          </p:nvPr>
        </p:nvSpPr>
        <p:spPr bwMode="auto">
          <a:xfrm>
            <a:off x="1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spcAft>
                <a:spcPts val="450"/>
              </a:spcAft>
            </a:pPr>
            <a:endParaRPr lang="en-US" sz="2400" b="1" i="0" baseline="0">
              <a:solidFill>
                <a:schemeClr val="bg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5735" y="361387"/>
            <a:ext cx="11040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735" y="1412481"/>
            <a:ext cx="11040533" cy="360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0896853" y="6352054"/>
            <a:ext cx="712377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100" smtClean="0">
                <a:solidFill>
                  <a:schemeClr val="accent1"/>
                </a:solidFill>
              </a:rPr>
              <a:pPr/>
              <a:t>‹#›</a:t>
            </a:fld>
            <a:endParaRPr lang="en-GB" sz="1100">
              <a:solidFill>
                <a:schemeClr val="accent1"/>
              </a:solidFill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/>
        </p:nvSpPr>
        <p:spPr>
          <a:xfrm>
            <a:off x="575736" y="6352054"/>
            <a:ext cx="1216076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989026" algn="l"/>
              </a:tabLst>
            </a:pPr>
            <a:r>
              <a:rPr lang="fr-FR" sz="1100" b="1"/>
              <a:t>National Grid </a:t>
            </a:r>
          </a:p>
        </p:txBody>
      </p:sp>
    </p:spTree>
    <p:extLst>
      <p:ext uri="{BB962C8B-B14F-4D97-AF65-F5344CB8AC3E}">
        <p14:creationId xmlns:p14="http://schemas.microsoft.com/office/powerpoint/2010/main" val="316092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34287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68574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02861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371482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801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70003" indent="-270003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540007" indent="-270003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810010" indent="-270003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0" indent="-270003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540007" indent="-270003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810010" indent="-270003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24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601"/>
        </a:spcAft>
        <a:buClr>
          <a:schemeClr val="tx1"/>
        </a:buClr>
        <a:buFontTx/>
        <a:buNone/>
        <a:defRPr sz="12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601"/>
        </a:spcAft>
        <a:buClr>
          <a:schemeClr val="tx1"/>
        </a:buClr>
        <a:buFontTx/>
        <a:buNone/>
        <a:defRPr sz="1200">
          <a:solidFill>
            <a:schemeClr val="tx1"/>
          </a:solidFill>
          <a:latin typeface="+mn-lt"/>
          <a:ea typeface="+mn-ea"/>
        </a:defRPr>
      </a:lvl2pPr>
      <a:lvl3pPr marL="180002" indent="-180002" algn="l" rtl="0" eaLnBrk="1" fontAlgn="base" hangingPunct="1">
        <a:spcBef>
          <a:spcPct val="0"/>
        </a:spcBef>
        <a:spcAft>
          <a:spcPts val="601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360005" indent="-180002" algn="l" rtl="0" eaLnBrk="1" fontAlgn="base" hangingPunct="1">
        <a:spcBef>
          <a:spcPct val="0"/>
        </a:spcBef>
        <a:spcAft>
          <a:spcPts val="601"/>
        </a:spcAft>
        <a:buClr>
          <a:schemeClr val="accent1"/>
        </a:buClr>
        <a:buFont typeface="Arial" panose="020B0604020202020204" pitchFamily="34" charset="0"/>
        <a:buChar char="-"/>
        <a:defRPr sz="1200">
          <a:solidFill>
            <a:schemeClr val="tx1"/>
          </a:solidFill>
          <a:latin typeface="+mn-lt"/>
          <a:ea typeface="+mn-ea"/>
        </a:defRPr>
      </a:lvl4pPr>
      <a:lvl5pPr marL="540007" indent="-180002" algn="l" rtl="0" eaLnBrk="1" fontAlgn="base" hangingPunct="1">
        <a:spcBef>
          <a:spcPct val="0"/>
        </a:spcBef>
        <a:spcAft>
          <a:spcPts val="601"/>
        </a:spcAft>
        <a:buClr>
          <a:schemeClr val="accent1"/>
        </a:buClr>
        <a:buFont typeface="Arial" panose="020B0604020202020204" pitchFamily="34" charset="0"/>
        <a:buChar char="◦"/>
        <a:defRPr sz="1200">
          <a:solidFill>
            <a:schemeClr val="tx1"/>
          </a:solidFill>
          <a:latin typeface="+mn-lt"/>
          <a:ea typeface="+mn-ea"/>
        </a:defRPr>
      </a:lvl5pPr>
      <a:lvl6pPr marL="180002" indent="-180002" algn="l" rtl="0" eaLnBrk="1" fontAlgn="base" hangingPunct="1">
        <a:spcBef>
          <a:spcPct val="0"/>
        </a:spcBef>
        <a:spcAft>
          <a:spcPts val="601"/>
        </a:spcAft>
        <a:buClr>
          <a:schemeClr val="accent1"/>
        </a:buClr>
        <a:buFont typeface="+mj-lt"/>
        <a:buAutoNum type="arabicPeriod"/>
        <a:defRPr sz="1200">
          <a:solidFill>
            <a:schemeClr val="tx1"/>
          </a:solidFill>
          <a:latin typeface="+mn-lt"/>
          <a:ea typeface="+mn-ea"/>
        </a:defRPr>
      </a:lvl6pPr>
      <a:lvl7pPr marL="360005" indent="-180002" algn="l" rtl="0" eaLnBrk="1" fontAlgn="base" hangingPunct="1">
        <a:spcBef>
          <a:spcPct val="0"/>
        </a:spcBef>
        <a:spcAft>
          <a:spcPts val="601"/>
        </a:spcAft>
        <a:buClr>
          <a:schemeClr val="accent1"/>
        </a:buClr>
        <a:buFont typeface="+mj-lt"/>
        <a:buAutoNum type="alphaLcPeriod"/>
        <a:defRPr sz="1200">
          <a:solidFill>
            <a:schemeClr val="tx1"/>
          </a:solidFill>
          <a:latin typeface="+mn-lt"/>
          <a:ea typeface="+mn-ea"/>
        </a:defRPr>
      </a:lvl7pPr>
      <a:lvl8pPr marL="540007" indent="-180002" algn="l" rtl="0" eaLnBrk="1" fontAlgn="base" hangingPunct="1">
        <a:spcBef>
          <a:spcPct val="0"/>
        </a:spcBef>
        <a:spcAft>
          <a:spcPts val="601"/>
        </a:spcAft>
        <a:buClr>
          <a:schemeClr val="accent1"/>
        </a:buClr>
        <a:buFont typeface="+mj-lt"/>
        <a:buAutoNum type="romanLcPeriod"/>
        <a:defRPr sz="12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601"/>
        </a:spcAft>
        <a:buClr>
          <a:schemeClr val="tx1"/>
        </a:buClr>
        <a:buFontTx/>
        <a:buNone/>
        <a:defRPr sz="1200">
          <a:solidFill>
            <a:schemeClr val="accent2"/>
          </a:solidFill>
          <a:latin typeface="+mn-lt"/>
          <a:ea typeface="+mn-ea"/>
        </a:defRPr>
      </a:lvl9pPr>
    </p:otherStyle>
  </p:txStyles>
  <p:extLst>
    <p:ext uri="{27BBF7A9-308A-43DC-89C8-2F10F3537804}">
      <p15:sldGuideLst xmlns:p15="http://schemas.microsoft.com/office/powerpoint/2012/main">
        <p15:guide id="2" pos="3689">
          <p15:clr>
            <a:srgbClr val="F26B43"/>
          </p15:clr>
        </p15:guide>
        <p15:guide id="4" pos="7317">
          <p15:clr>
            <a:srgbClr val="F26B43"/>
          </p15:clr>
        </p15:guide>
        <p15:guide id="6" orient="horz" pos="3793">
          <p15:clr>
            <a:srgbClr val="F26B43"/>
          </p15:clr>
        </p15:guide>
        <p15:guide id="8" pos="363">
          <p15:clr>
            <a:srgbClr val="F26B43"/>
          </p15:clr>
        </p15:guide>
        <p15:guide id="13" pos="3991">
          <p15:clr>
            <a:srgbClr val="F26B43"/>
          </p15:clr>
        </p15:guide>
        <p15:guide id="14" orient="horz" pos="414">
          <p15:clr>
            <a:srgbClr val="F26B43"/>
          </p15:clr>
        </p15:guide>
        <p15:guide id="15" orient="horz" pos="889">
          <p15:clr>
            <a:srgbClr val="F26B43"/>
          </p15:clr>
        </p15:guide>
        <p15:guide id="16" pos="2752">
          <p15:clr>
            <a:srgbClr val="F26B43"/>
          </p15:clr>
        </p15:guide>
        <p15:guide id="17" pos="5140">
          <p15:clr>
            <a:srgbClr val="F26B43"/>
          </p15:clr>
        </p15:guide>
        <p15:guide id="18" pos="4928">
          <p15:clr>
            <a:srgbClr val="F26B43"/>
          </p15:clr>
        </p15:guide>
        <p15:guide id="19" pos="2540">
          <p15:clr>
            <a:srgbClr val="F26B43"/>
          </p15:clr>
        </p15:guide>
        <p15:guide id="20" orient="horz" pos="39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hart" Target="../charts/chart2.xml"/><Relationship Id="rId7" Type="http://schemas.openxmlformats.org/officeDocument/2006/relationships/image" Target="../media/image20.sv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hyperlink" Target="https://climate.ny.gov/Our-Impact/Our-Progres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18" Type="http://schemas.openxmlformats.org/officeDocument/2006/relationships/image" Target="../media/image55.svg"/><Relationship Id="rId26" Type="http://schemas.openxmlformats.org/officeDocument/2006/relationships/image" Target="../media/image63.sv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3.svg"/><Relationship Id="rId20" Type="http://schemas.openxmlformats.org/officeDocument/2006/relationships/image" Target="../media/image5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24" Type="http://schemas.openxmlformats.org/officeDocument/2006/relationships/image" Target="../media/image61.sv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svg"/><Relationship Id="rId19" Type="http://schemas.openxmlformats.org/officeDocument/2006/relationships/image" Target="../media/image56.png"/><Relationship Id="rId4" Type="http://schemas.openxmlformats.org/officeDocument/2006/relationships/image" Target="../media/image41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Relationship Id="rId22" Type="http://schemas.openxmlformats.org/officeDocument/2006/relationships/image" Target="../media/image59.svg"/><Relationship Id="rId27" Type="http://schemas.openxmlformats.org/officeDocument/2006/relationships/image" Target="../media/image6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D58D0F-FFBE-5DFE-48B1-2DDF4894B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6" b="95531" l="1043" r="96663">
                        <a14:foregroundMark x1="9489" y1="47346" x2="9072" y2="54469"/>
                        <a14:foregroundMark x1="9072" y1="54469" x2="12826" y2="57542"/>
                        <a14:foregroundMark x1="9176" y1="59777" x2="0" y2="70950"/>
                        <a14:foregroundMark x1="0" y1="70950" x2="7195" y2="67039"/>
                        <a14:foregroundMark x1="7195" y1="67039" x2="8029" y2="67039"/>
                        <a14:foregroundMark x1="2190" y1="65223" x2="5527" y2="68575"/>
                        <a14:foregroundMark x1="834" y1="2793" x2="3962" y2="88966"/>
                        <a14:foregroundMark x1="3962" y1="88966" x2="57143" y2="92737"/>
                        <a14:foregroundMark x1="57143" y1="92737" x2="84567" y2="91201"/>
                        <a14:foregroundMark x1="84567" y1="91201" x2="93743" y2="91899"/>
                        <a14:foregroundMark x1="93743" y1="91899" x2="99896" y2="23184"/>
                        <a14:foregroundMark x1="99896" y1="23184" x2="95725" y2="7263"/>
                        <a14:foregroundMark x1="95725" y1="7263" x2="46715" y2="2514"/>
                        <a14:foregroundMark x1="46715" y1="2514" x2="12617" y2="9777"/>
                        <a14:foregroundMark x1="12617" y1="9777" x2="6361" y2="8240"/>
                        <a14:foregroundMark x1="6361" y1="8240" x2="1668" y2="2654"/>
                        <a14:foregroundMark x1="1668" y1="2654" x2="1147" y2="2654"/>
                        <a14:foregroundMark x1="1877" y1="4749" x2="24818" y2="2235"/>
                        <a14:foregroundMark x1="1981" y1="10475" x2="50469" y2="6145"/>
                        <a14:foregroundMark x1="50469" y1="6145" x2="57039" y2="7961"/>
                        <a14:foregroundMark x1="57039" y1="7961" x2="57351" y2="8240"/>
                        <a14:foregroundMark x1="6361" y1="15363" x2="25547" y2="15922"/>
                        <a14:foregroundMark x1="25547" y1="15922" x2="79145" y2="12291"/>
                        <a14:foregroundMark x1="79145" y1="12291" x2="87696" y2="17737"/>
                        <a14:foregroundMark x1="87696" y1="17737" x2="87383" y2="28631"/>
                        <a14:foregroundMark x1="87383" y1="28631" x2="84254" y2="38966"/>
                        <a14:foregroundMark x1="84254" y1="38966" x2="80083" y2="27514"/>
                        <a14:foregroundMark x1="80083" y1="27514" x2="84776" y2="37291"/>
                        <a14:foregroundMark x1="84776" y1="37291" x2="71324" y2="29330"/>
                        <a14:foregroundMark x1="71324" y1="29330" x2="72054" y2="23184"/>
                        <a14:foregroundMark x1="72784" y1="1816" x2="93431" y2="559"/>
                        <a14:foregroundMark x1="93431" y1="559" x2="95933" y2="13128"/>
                        <a14:foregroundMark x1="95933" y1="13128" x2="91867" y2="39246"/>
                        <a14:foregroundMark x1="91867" y1="39246" x2="86757" y2="46229"/>
                        <a14:foregroundMark x1="86757" y1="46229" x2="76121" y2="52793"/>
                        <a14:foregroundMark x1="76121" y1="52793" x2="73306" y2="39246"/>
                        <a14:foregroundMark x1="73306" y1="39246" x2="77477" y2="46648"/>
                        <a14:foregroundMark x1="77477" y1="46648" x2="75704" y2="47486"/>
                        <a14:foregroundMark x1="98227" y1="3352" x2="98853" y2="43017"/>
                        <a14:foregroundMark x1="98853" y1="43017" x2="91971" y2="65084"/>
                        <a14:foregroundMark x1="91971" y1="65084" x2="89468" y2="58799"/>
                        <a14:foregroundMark x1="89468" y1="58799" x2="91345" y2="49022"/>
                        <a14:foregroundMark x1="91345" y1="49022" x2="97810" y2="67458"/>
                        <a14:foregroundMark x1="97810" y1="67458" x2="97810" y2="82542"/>
                        <a14:foregroundMark x1="97810" y1="82542" x2="92596" y2="96648"/>
                        <a14:foregroundMark x1="92596" y1="96648" x2="87174" y2="97346"/>
                        <a14:foregroundMark x1="87174" y1="97346" x2="68196" y2="87430"/>
                        <a14:foregroundMark x1="68196" y1="87430" x2="64651" y2="78631"/>
                        <a14:foregroundMark x1="64651" y1="78631" x2="69343" y2="75279"/>
                        <a14:foregroundMark x1="69343" y1="75279" x2="73931" y2="80168"/>
                        <a14:foregroundMark x1="73931" y1="80168" x2="71846" y2="95112"/>
                        <a14:foregroundMark x1="71846" y1="95112" x2="11053" y2="96508"/>
                        <a14:foregroundMark x1="11053" y1="96508" x2="5214" y2="95531"/>
                        <a14:foregroundMark x1="5214" y1="95531" x2="1147" y2="88268"/>
                        <a14:foregroundMark x1="1147" y1="88268" x2="1147" y2="85475"/>
                        <a14:foregroundMark x1="1251" y1="98743" x2="16058" y2="99441"/>
                        <a14:foregroundMark x1="16058" y1="99441" x2="78311" y2="95391"/>
                        <a14:foregroundMark x1="78311" y1="95391" x2="94891" y2="98184"/>
                        <a14:foregroundMark x1="94891" y1="98184" x2="97497" y2="57961"/>
                        <a14:foregroundMark x1="97497" y1="57961" x2="92284" y2="25978"/>
                        <a14:foregroundMark x1="92284" y1="25978" x2="97393" y2="17318"/>
                        <a14:foregroundMark x1="97393" y1="17318" x2="96663" y2="1676"/>
                        <a14:foregroundMark x1="96663" y1="1676" x2="96663" y2="1676"/>
                        <a14:foregroundMark x1="32534" y1="8380" x2="33368" y2="14246"/>
                        <a14:backgroundMark x1="79458" y1="71788" x2="80292" y2="81006"/>
                        <a14:backgroundMark x1="80292" y1="81006" x2="85819" y2="81006"/>
                        <a14:backgroundMark x1="85819" y1="81006" x2="83525" y2="74721"/>
                        <a14:backgroundMark x1="83525" y1="74721" x2="79875" y2="71927"/>
                        <a14:backgroundMark x1="85610" y1="77793" x2="85819" y2="797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2018" y="202448"/>
            <a:ext cx="8066986" cy="6022901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8B96AE0-6639-F62A-8D0F-E0405BC35772}"/>
              </a:ext>
            </a:extLst>
          </p:cNvPr>
          <p:cNvGraphicFramePr>
            <a:graphicFrameLocks noGrp="1"/>
          </p:cNvGraphicFramePr>
          <p:nvPr/>
        </p:nvGraphicFramePr>
        <p:xfrm>
          <a:off x="2800741" y="1182309"/>
          <a:ext cx="274320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63729558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54413017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911842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NY Gas</a:t>
                      </a:r>
                    </a:p>
                  </a:txBody>
                  <a:tcPr anchor="ctr">
                    <a:solidFill>
                      <a:srgbClr val="F68F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NY Electric</a:t>
                      </a:r>
                    </a:p>
                  </a:txBody>
                  <a:tcPr anchor="ctr">
                    <a:solidFill>
                      <a:srgbClr val="77A3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31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Rate base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$11.6B</a:t>
                      </a:r>
                    </a:p>
                  </a:txBody>
                  <a:tcPr anchor="ctr">
                    <a:solidFill>
                      <a:srgbClr val="F68F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$7.0B</a:t>
                      </a:r>
                    </a:p>
                  </a:txBody>
                  <a:tcPr anchor="ctr">
                    <a:solidFill>
                      <a:srgbClr val="77A3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118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Customers</a:t>
                      </a: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4M</a:t>
                      </a:r>
                    </a:p>
                  </a:txBody>
                  <a:tcPr anchor="ctr">
                    <a:solidFill>
                      <a:srgbClr val="1279BF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2.4M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51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Employees</a:t>
                      </a: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~8,000</a:t>
                      </a:r>
                    </a:p>
                  </a:txBody>
                  <a:tcPr anchor="ctr">
                    <a:solidFill>
                      <a:srgbClr val="1279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22434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265487A-60A7-8FBC-520D-EC11BBBAD80D}"/>
              </a:ext>
            </a:extLst>
          </p:cNvPr>
          <p:cNvGraphicFramePr>
            <a:graphicFrameLocks noGrp="1"/>
          </p:cNvGraphicFramePr>
          <p:nvPr/>
        </p:nvGraphicFramePr>
        <p:xfrm>
          <a:off x="8532049" y="1859280"/>
          <a:ext cx="274320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63729558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54413017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911842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 Gas</a:t>
                      </a:r>
                    </a:p>
                  </a:txBody>
                  <a:tcPr anchor="ctr">
                    <a:solidFill>
                      <a:srgbClr val="F68F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 Electric</a:t>
                      </a:r>
                    </a:p>
                  </a:txBody>
                  <a:tcPr anchor="ctr">
                    <a:solidFill>
                      <a:srgbClr val="77A3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31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Rate base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$4.2B</a:t>
                      </a:r>
                    </a:p>
                  </a:txBody>
                  <a:tcPr anchor="ctr">
                    <a:solidFill>
                      <a:srgbClr val="F68F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$3.1B</a:t>
                      </a:r>
                    </a:p>
                  </a:txBody>
                  <a:tcPr anchor="ctr">
                    <a:solidFill>
                      <a:srgbClr val="77A3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118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Customers</a:t>
                      </a: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2.3M</a:t>
                      </a:r>
                    </a:p>
                  </a:txBody>
                  <a:tcPr anchor="ctr">
                    <a:solidFill>
                      <a:srgbClr val="1279BF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2.4M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51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Employees</a:t>
                      </a: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~6,500</a:t>
                      </a:r>
                    </a:p>
                  </a:txBody>
                  <a:tcPr anchor="ctr">
                    <a:solidFill>
                      <a:srgbClr val="1279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22434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0D29743-C109-8562-96B0-71A19A259721}"/>
              </a:ext>
            </a:extLst>
          </p:cNvPr>
          <p:cNvSpPr/>
          <p:nvPr/>
        </p:nvSpPr>
        <p:spPr bwMode="auto">
          <a:xfrm>
            <a:off x="271222" y="162004"/>
            <a:ext cx="2246938" cy="319392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US" sz="1800" dirty="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6D49A8-A3E1-9CE2-400F-1790A7EFDC6C}"/>
              </a:ext>
            </a:extLst>
          </p:cNvPr>
          <p:cNvSpPr/>
          <p:nvPr/>
        </p:nvSpPr>
        <p:spPr bwMode="auto">
          <a:xfrm>
            <a:off x="271221" y="3502077"/>
            <a:ext cx="2246939" cy="2723272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US" sz="1800" dirty="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4B03DA-9CDB-2671-9CAC-2EE99DC6736C}"/>
              </a:ext>
            </a:extLst>
          </p:cNvPr>
          <p:cNvSpPr/>
          <p:nvPr/>
        </p:nvSpPr>
        <p:spPr bwMode="auto">
          <a:xfrm>
            <a:off x="2687359" y="162004"/>
            <a:ext cx="9100726" cy="6063345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US" sz="1800" dirty="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DF1120-7AD6-B43A-B197-57BB33106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75" y="202448"/>
            <a:ext cx="1475502" cy="998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C9AF2BE-6404-C5A3-699B-3416CF5DE2C7}"/>
              </a:ext>
            </a:extLst>
          </p:cNvPr>
          <p:cNvSpPr txBox="1"/>
          <p:nvPr/>
        </p:nvSpPr>
        <p:spPr bwMode="auto">
          <a:xfrm>
            <a:off x="343883" y="1501542"/>
            <a:ext cx="2088682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US" sz="1500" b="1" kern="0" dirty="0">
                <a:solidFill>
                  <a:srgbClr val="051A96"/>
                </a:solidFill>
                <a:latin typeface="+mn-lt"/>
                <a:ea typeface="+mn-ea"/>
              </a:rPr>
              <a:t>National Grid Ventures</a:t>
            </a:r>
          </a:p>
          <a:p>
            <a:pPr marL="285750" indent="-2857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51A96"/>
                </a:solidFill>
              </a:rPr>
              <a:t>Unregulated competitive business</a:t>
            </a:r>
          </a:p>
          <a:p>
            <a:pPr marL="285750" indent="-2857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51A96"/>
                </a:solidFill>
              </a:rPr>
              <a:t>Energy Services</a:t>
            </a:r>
          </a:p>
          <a:p>
            <a:pPr marL="285750" indent="-2857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51A96"/>
                </a:solidFill>
              </a:rPr>
              <a:t>Renewable Development</a:t>
            </a:r>
          </a:p>
          <a:p>
            <a:pPr marL="285750" indent="-2857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51A96"/>
                </a:solidFill>
              </a:rPr>
              <a:t>Venture Capital</a:t>
            </a:r>
            <a:endParaRPr lang="en-US" sz="1400" kern="0" dirty="0">
              <a:solidFill>
                <a:srgbClr val="051A96"/>
              </a:solidFill>
              <a:latin typeface="+mn-lt"/>
              <a:ea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7CAA88-ECE4-896B-83DC-5EC448155B1B}"/>
              </a:ext>
            </a:extLst>
          </p:cNvPr>
          <p:cNvSpPr txBox="1"/>
          <p:nvPr/>
        </p:nvSpPr>
        <p:spPr bwMode="auto">
          <a:xfrm>
            <a:off x="402002" y="4397606"/>
            <a:ext cx="2088682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US" sz="1600" b="1" kern="0" dirty="0">
                <a:solidFill>
                  <a:srgbClr val="051A96"/>
                </a:solidFill>
                <a:latin typeface="+mn-lt"/>
                <a:ea typeface="+mn-ea"/>
              </a:rPr>
              <a:t>National Grid UK</a:t>
            </a:r>
          </a:p>
          <a:p>
            <a:pPr marL="285750" indent="-2857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51A96"/>
                </a:solidFill>
              </a:rPr>
              <a:t>Electricity Transmission</a:t>
            </a:r>
          </a:p>
          <a:p>
            <a:pPr marL="285750" indent="-2857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51A96"/>
                </a:solidFill>
              </a:rPr>
              <a:t>Electricity Distribution</a:t>
            </a:r>
          </a:p>
          <a:p>
            <a:pPr marL="285750" indent="-2857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51A96"/>
                </a:solidFill>
              </a:rPr>
              <a:t>Electric System Operator (ESO)</a:t>
            </a:r>
            <a:endParaRPr lang="en-US" sz="1400" kern="0" dirty="0">
              <a:solidFill>
                <a:srgbClr val="051A96"/>
              </a:solidFill>
              <a:latin typeface="+mn-lt"/>
              <a:ea typeface="+mn-e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05CF0F5-8BA2-B809-B706-4DBB602AC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97" b="97268" l="1575" r="99738">
                        <a14:foregroundMark x1="30709" y1="51913" x2="11024" y2="66120"/>
                        <a14:foregroundMark x1="11024" y1="66120" x2="7874" y2="77231"/>
                        <a14:foregroundMark x1="7874" y1="77231" x2="22047" y2="73406"/>
                        <a14:foregroundMark x1="22047" y1="73406" x2="31759" y2="57559"/>
                        <a14:foregroundMark x1="31759" y1="57559" x2="19948" y2="52095"/>
                        <a14:foregroundMark x1="19948" y1="52095" x2="9449" y2="61384"/>
                        <a14:foregroundMark x1="9449" y1="61384" x2="11811" y2="71403"/>
                        <a14:foregroundMark x1="11811" y1="71403" x2="25459" y2="72495"/>
                        <a14:foregroundMark x1="25459" y1="72495" x2="27297" y2="72495"/>
                        <a14:foregroundMark x1="30184" y1="48270" x2="1837" y2="60656"/>
                        <a14:foregroundMark x1="1837" y1="60656" x2="2100" y2="61202"/>
                        <a14:foregroundMark x1="4199" y1="3461" x2="1050" y2="84699"/>
                        <a14:foregroundMark x1="1050" y1="84699" x2="5512" y2="93989"/>
                        <a14:foregroundMark x1="5512" y1="93989" x2="20472" y2="94718"/>
                        <a14:foregroundMark x1="20472" y1="94718" x2="85039" y2="89617"/>
                        <a14:foregroundMark x1="85039" y1="89617" x2="94226" y2="74863"/>
                        <a14:foregroundMark x1="94226" y1="74863" x2="88451" y2="25319"/>
                        <a14:foregroundMark x1="88451" y1="25319" x2="92388" y2="7650"/>
                        <a14:foregroundMark x1="92388" y1="7650" x2="59843" y2="4918"/>
                        <a14:foregroundMark x1="59843" y1="4918" x2="6037" y2="14390"/>
                        <a14:foregroundMark x1="6037" y1="14390" x2="37008" y2="27140"/>
                        <a14:foregroundMark x1="37008" y1="27140" x2="24672" y2="49180"/>
                        <a14:foregroundMark x1="24672" y1="49180" x2="36220" y2="55191"/>
                        <a14:foregroundMark x1="36220" y1="55191" x2="67979" y2="30965"/>
                        <a14:foregroundMark x1="67979" y1="30965" x2="58793" y2="56102"/>
                        <a14:foregroundMark x1="58793" y1="56102" x2="74016" y2="56284"/>
                        <a14:foregroundMark x1="74016" y1="56284" x2="58530" y2="73042"/>
                        <a14:foregroundMark x1="58530" y1="73042" x2="90026" y2="60838"/>
                        <a14:foregroundMark x1="90026" y1="60838" x2="49606" y2="80510"/>
                        <a14:foregroundMark x1="49606" y1="80510" x2="38583" y2="75592"/>
                        <a14:foregroundMark x1="38583" y1="75592" x2="23097" y2="80328"/>
                        <a14:foregroundMark x1="23097" y1="80328" x2="6299" y2="79599"/>
                        <a14:foregroundMark x1="6299" y1="79599" x2="9449" y2="67577"/>
                        <a14:foregroundMark x1="9449" y1="67577" x2="20210" y2="62842"/>
                        <a14:foregroundMark x1="23622" y1="24408" x2="11811" y2="39526"/>
                        <a14:foregroundMark x1="11811" y1="39526" x2="10236" y2="38251"/>
                        <a14:foregroundMark x1="24409" y1="14572" x2="64304" y2="18761"/>
                        <a14:foregroundMark x1="64304" y1="18761" x2="90289" y2="32969"/>
                        <a14:foregroundMark x1="90289" y1="32969" x2="84514" y2="53005"/>
                        <a14:foregroundMark x1="11811" y1="6011" x2="51444" y2="4736"/>
                        <a14:foregroundMark x1="51444" y1="4736" x2="84514" y2="5282"/>
                        <a14:foregroundMark x1="84514" y1="5282" x2="88714" y2="86885"/>
                        <a14:foregroundMark x1="88714" y1="86885" x2="51181" y2="87432"/>
                        <a14:foregroundMark x1="51181" y1="87432" x2="24147" y2="95446"/>
                        <a14:foregroundMark x1="24147" y1="95446" x2="18898" y2="86703"/>
                        <a14:foregroundMark x1="18898" y1="86703" x2="31496" y2="77231"/>
                        <a14:foregroundMark x1="31496" y1="77231" x2="35433" y2="88160"/>
                        <a14:foregroundMark x1="35433" y1="88160" x2="32808" y2="91439"/>
                        <a14:foregroundMark x1="44094" y1="60656" x2="27559" y2="71220"/>
                        <a14:foregroundMark x1="27559" y1="71220" x2="44094" y2="68488"/>
                        <a14:foregroundMark x1="44094" y1="68488" x2="44619" y2="75956"/>
                        <a14:foregroundMark x1="61942" y1="27322" x2="77690" y2="53552"/>
                        <a14:foregroundMark x1="77690" y1="53552" x2="75591" y2="61202"/>
                        <a14:foregroundMark x1="14173" y1="5464" x2="44094" y2="4736"/>
                        <a14:foregroundMark x1="44094" y1="4736" x2="71654" y2="4918"/>
                        <a14:foregroundMark x1="71654" y1="4918" x2="88976" y2="4918"/>
                        <a14:foregroundMark x1="88976" y1="4918" x2="93176" y2="4918"/>
                        <a14:foregroundMark x1="6824" y1="1821" x2="27822" y2="729"/>
                        <a14:foregroundMark x1="27822" y1="729" x2="98688" y2="3097"/>
                        <a14:foregroundMark x1="98688" y1="3097" x2="94751" y2="70128"/>
                        <a14:foregroundMark x1="2100" y1="96721" x2="40682" y2="97996"/>
                        <a14:foregroundMark x1="40682" y1="97996" x2="72178" y2="94718"/>
                        <a14:foregroundMark x1="72178" y1="94718" x2="85827" y2="91621"/>
                        <a14:foregroundMark x1="85827" y1="91621" x2="99738" y2="81421"/>
                        <a14:foregroundMark x1="67017" y1="97172" x2="3412" y2="96539"/>
                        <a14:foregroundMark x1="76640" y1="97268" x2="73259" y2="97234"/>
                        <a14:foregroundMark x1="39895" y1="57195" x2="51969" y2="66302"/>
                        <a14:backgroundMark x1="65092" y1="99271" x2="71391" y2="992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3485" y="3548202"/>
            <a:ext cx="589477" cy="84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3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4D6F77-8F83-B913-2EFD-9F476B64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73" y="356765"/>
            <a:ext cx="11728317" cy="574516"/>
          </a:xfrm>
        </p:spPr>
        <p:txBody>
          <a:bodyPr/>
          <a:lstStyle/>
          <a:p>
            <a:r>
              <a:rPr lang="en-US" sz="2800" dirty="0"/>
              <a:t>4 key trends are driving us to transform and build our networks to enable a clean energy future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E45BB4F-93C8-338C-5AC9-536FCF5EA190}"/>
              </a:ext>
            </a:extLst>
          </p:cNvPr>
          <p:cNvGraphicFramePr>
            <a:graphicFrameLocks/>
          </p:cNvGraphicFramePr>
          <p:nvPr/>
        </p:nvGraphicFramePr>
        <p:xfrm>
          <a:off x="3366235" y="2790727"/>
          <a:ext cx="2539224" cy="230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7341C3A-B34B-5BF0-C7CF-CAF7FC807D00}"/>
              </a:ext>
            </a:extLst>
          </p:cNvPr>
          <p:cNvGraphicFramePr>
            <a:graphicFrameLocks/>
          </p:cNvGraphicFramePr>
          <p:nvPr/>
        </p:nvGraphicFramePr>
        <p:xfrm>
          <a:off x="6005851" y="2790727"/>
          <a:ext cx="2119448" cy="230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4E7E5B2E-6680-E724-4ECD-EDD26E9DA268}"/>
              </a:ext>
            </a:extLst>
          </p:cNvPr>
          <p:cNvGrpSpPr/>
          <p:nvPr/>
        </p:nvGrpSpPr>
        <p:grpSpPr>
          <a:xfrm>
            <a:off x="9186430" y="3028726"/>
            <a:ext cx="1828800" cy="1828800"/>
            <a:chOff x="6580554" y="3860800"/>
            <a:chExt cx="1371600" cy="1371600"/>
          </a:xfrm>
        </p:grpSpPr>
        <p:pic>
          <p:nvPicPr>
            <p:cNvPr id="9" name="Graphic 8" descr="Smart Phone with solid fill">
              <a:extLst>
                <a:ext uri="{FF2B5EF4-FFF2-40B4-BE49-F238E27FC236}">
                  <a16:creationId xmlns:a16="http://schemas.microsoft.com/office/drawing/2014/main" id="{129677FE-ED8B-B421-74D3-D3EE39D7B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40769" y="4144638"/>
              <a:ext cx="457200" cy="457200"/>
            </a:xfrm>
            <a:prstGeom prst="rect">
              <a:avLst/>
            </a:prstGeom>
          </p:spPr>
        </p:pic>
        <p:pic>
          <p:nvPicPr>
            <p:cNvPr id="11" name="Graphic 10" descr="Signpost with solid fill">
              <a:extLst>
                <a:ext uri="{FF2B5EF4-FFF2-40B4-BE49-F238E27FC236}">
                  <a16:creationId xmlns:a16="http://schemas.microsoft.com/office/drawing/2014/main" id="{7625548B-62FC-002A-DEBE-F67CE64FB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37754" y="4601838"/>
              <a:ext cx="457200" cy="457200"/>
            </a:xfrm>
            <a:prstGeom prst="rect">
              <a:avLst/>
            </a:prstGeom>
          </p:spPr>
        </p:pic>
        <p:pic>
          <p:nvPicPr>
            <p:cNvPr id="13" name="Graphic 12" descr="Remote control with solid fill">
              <a:extLst>
                <a:ext uri="{FF2B5EF4-FFF2-40B4-BE49-F238E27FC236}">
                  <a16:creationId xmlns:a16="http://schemas.microsoft.com/office/drawing/2014/main" id="{883C318E-4DD3-A4F6-463D-D06F026D2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46461" y="4144638"/>
              <a:ext cx="457200" cy="457200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9738537-5224-DC05-0667-614F47D67216}"/>
                </a:ext>
              </a:extLst>
            </p:cNvPr>
            <p:cNvSpPr/>
            <p:nvPr/>
          </p:nvSpPr>
          <p:spPr bwMode="auto">
            <a:xfrm>
              <a:off x="6580554" y="3860800"/>
              <a:ext cx="1371600" cy="13716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450"/>
                </a:spcAft>
              </a:pPr>
              <a:endParaRPr lang="en-US" sz="1800" dirty="0" err="1">
                <a:solidFill>
                  <a:schemeClr val="bg1"/>
                </a:solidFill>
                <a:latin typeface="+mn-lt"/>
                <a:cs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8DF0AC7-FB9D-517F-B1F8-6DBA7583F773}"/>
              </a:ext>
            </a:extLst>
          </p:cNvPr>
          <p:cNvSpPr txBox="1"/>
          <p:nvPr/>
        </p:nvSpPr>
        <p:spPr bwMode="auto">
          <a:xfrm>
            <a:off x="142637" y="2915922"/>
            <a:ext cx="2997772" cy="2054409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1050" b="1" kern="0" dirty="0">
                <a:solidFill>
                  <a:schemeClr val="bg1"/>
                </a:solidFill>
                <a:latin typeface="+mn-lt"/>
                <a:ea typeface="+mn-ea"/>
              </a:rPr>
              <a:t>CLCPA &amp; NYS Goals</a:t>
            </a:r>
            <a:r>
              <a:rPr lang="en-US" sz="1050" b="0" kern="0" dirty="0">
                <a:solidFill>
                  <a:schemeClr val="bg1"/>
                </a:solidFill>
                <a:latin typeface="+mn-lt"/>
                <a:ea typeface="+mn-ea"/>
              </a:rPr>
              <a:t>: </a:t>
            </a:r>
          </a:p>
          <a:p>
            <a:pPr algn="ctr">
              <a:buClr>
                <a:schemeClr val="tx1"/>
              </a:buClr>
            </a:pPr>
            <a:r>
              <a:rPr lang="en-US" sz="900" b="0" kern="0" dirty="0">
                <a:solidFill>
                  <a:schemeClr val="bg1"/>
                </a:solidFill>
                <a:latin typeface="+mn-lt"/>
                <a:ea typeface="+mn-ea"/>
              </a:rPr>
              <a:t>2030: 10 GW PV</a:t>
            </a:r>
          </a:p>
          <a:p>
            <a:pPr algn="ctr">
              <a:buClr>
                <a:schemeClr val="tx1"/>
              </a:buClr>
            </a:pPr>
            <a:r>
              <a:rPr lang="en-US" sz="900" b="0" kern="0" dirty="0">
                <a:solidFill>
                  <a:schemeClr val="bg1"/>
                </a:solidFill>
                <a:latin typeface="+mn-lt"/>
                <a:ea typeface="+mn-ea"/>
              </a:rPr>
              <a:t>2030: 6 GW storage</a:t>
            </a:r>
          </a:p>
          <a:p>
            <a:pPr algn="ctr">
              <a:buClr>
                <a:schemeClr val="tx1"/>
              </a:buClr>
            </a:pPr>
            <a:r>
              <a:rPr lang="en-US" sz="900" b="0" kern="0" dirty="0">
                <a:solidFill>
                  <a:schemeClr val="bg1"/>
                </a:solidFill>
                <a:latin typeface="+mn-lt"/>
                <a:ea typeface="+mn-ea"/>
              </a:rPr>
              <a:t>2035: 9 GW wind</a:t>
            </a:r>
          </a:p>
          <a:p>
            <a:pPr algn="ctr">
              <a:buClr>
                <a:schemeClr val="tx1"/>
              </a:buClr>
            </a:pPr>
            <a:r>
              <a:rPr lang="en-US" sz="900" b="0" kern="0" dirty="0">
                <a:solidFill>
                  <a:schemeClr val="bg1"/>
                </a:solidFill>
                <a:latin typeface="+mn-lt"/>
                <a:ea typeface="+mn-ea"/>
              </a:rPr>
              <a:t>2040: 100% LDV sales ZEV </a:t>
            </a:r>
          </a:p>
          <a:p>
            <a:pPr algn="ctr">
              <a:buClr>
                <a:schemeClr val="tx1"/>
              </a:buClr>
            </a:pPr>
            <a:r>
              <a:rPr lang="en-US" sz="900" kern="0" dirty="0">
                <a:solidFill>
                  <a:schemeClr val="bg1"/>
                </a:solidFill>
              </a:rPr>
              <a:t>2040: 100% zero carbon electricity</a:t>
            </a:r>
          </a:p>
          <a:p>
            <a:pPr algn="ctr">
              <a:buClr>
                <a:schemeClr val="tx1"/>
              </a:buClr>
            </a:pPr>
            <a:endParaRPr lang="en-US" sz="1050" b="0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algn="ctr">
              <a:buClr>
                <a:schemeClr val="tx1"/>
              </a:buClr>
            </a:pPr>
            <a:r>
              <a:rPr lang="en-US" sz="1050" b="1" kern="0" dirty="0">
                <a:solidFill>
                  <a:schemeClr val="bg1"/>
                </a:solidFill>
              </a:rPr>
              <a:t>Federal IRA</a:t>
            </a:r>
            <a:r>
              <a:rPr lang="en-US" sz="1050" kern="0" dirty="0">
                <a:solidFill>
                  <a:schemeClr val="bg1"/>
                </a:solidFill>
              </a:rPr>
              <a:t>: </a:t>
            </a:r>
          </a:p>
          <a:p>
            <a:pPr algn="ctr">
              <a:buClr>
                <a:schemeClr val="tx1"/>
              </a:buClr>
            </a:pPr>
            <a:r>
              <a:rPr lang="en-US" sz="900" kern="0" dirty="0">
                <a:solidFill>
                  <a:schemeClr val="bg1"/>
                </a:solidFill>
              </a:rPr>
              <a:t>Production tax credits plus investment tax credits of 30-50% for solar, wind, and storage through 2033. Tax credits for EVs &amp; HP</a:t>
            </a:r>
          </a:p>
          <a:p>
            <a:pPr algn="ctr">
              <a:buClr>
                <a:schemeClr val="tx1"/>
              </a:buClr>
            </a:pPr>
            <a:endParaRPr lang="en-US" sz="1050" b="0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algn="ctr">
              <a:buClr>
                <a:schemeClr val="tx1"/>
              </a:buClr>
            </a:pPr>
            <a:r>
              <a:rPr lang="en-US" sz="1050" b="1" kern="0" dirty="0">
                <a:solidFill>
                  <a:schemeClr val="bg1"/>
                </a:solidFill>
              </a:rPr>
              <a:t>CCVS in NY</a:t>
            </a:r>
            <a:r>
              <a:rPr lang="en-US" sz="1050" kern="0" dirty="0">
                <a:solidFill>
                  <a:schemeClr val="bg1"/>
                </a:solidFill>
              </a:rPr>
              <a:t>:</a:t>
            </a:r>
          </a:p>
          <a:p>
            <a:pPr algn="ctr">
              <a:buClr>
                <a:schemeClr val="tx1"/>
              </a:buClr>
            </a:pPr>
            <a:r>
              <a:rPr lang="en-US" sz="900" kern="0" dirty="0">
                <a:solidFill>
                  <a:schemeClr val="bg1"/>
                </a:solidFill>
              </a:rPr>
              <a:t>Reliable and resilient energy delivery</a:t>
            </a:r>
            <a:endParaRPr lang="en-US" sz="900" b="0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05B29D-DCE1-2726-F479-B01E8D1AFE5D}"/>
              </a:ext>
            </a:extLst>
          </p:cNvPr>
          <p:cNvGrpSpPr/>
          <p:nvPr/>
        </p:nvGrpSpPr>
        <p:grpSpPr>
          <a:xfrm>
            <a:off x="142637" y="2169538"/>
            <a:ext cx="3049723" cy="548640"/>
            <a:chOff x="3950380" y="4322802"/>
            <a:chExt cx="3049723" cy="54864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D24F718-EFC6-287D-07EC-0A5441B64C20}"/>
                </a:ext>
              </a:extLst>
            </p:cNvPr>
            <p:cNvSpPr txBox="1"/>
            <p:nvPr/>
          </p:nvSpPr>
          <p:spPr bwMode="auto">
            <a:xfrm>
              <a:off x="4541236" y="4347934"/>
              <a:ext cx="245886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Aft>
                  <a:spcPts val="600"/>
                </a:spcAft>
                <a:buClr>
                  <a:schemeClr val="tx1"/>
                </a:buClr>
              </a:pPr>
              <a:r>
                <a:rPr lang="en-US" sz="1600" b="0" i="1" kern="0" dirty="0">
                  <a:solidFill>
                    <a:schemeClr val="tx1"/>
                  </a:solidFill>
                  <a:latin typeface="+mn-lt"/>
                  <a:ea typeface="+mn-ea"/>
                </a:rPr>
                <a:t>State and Federal policies promote clean energy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3E8788-707F-C14F-0091-9831BFA7BB1F}"/>
                </a:ext>
              </a:extLst>
            </p:cNvPr>
            <p:cNvSpPr/>
            <p:nvPr/>
          </p:nvSpPr>
          <p:spPr bwMode="auto">
            <a:xfrm>
              <a:off x="3950380" y="4322802"/>
              <a:ext cx="407976" cy="548640"/>
            </a:xfrm>
            <a:prstGeom prst="rect">
              <a:avLst/>
            </a:prstGeom>
            <a:solidFill>
              <a:srgbClr val="051A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450"/>
                </a:spcAft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Arial"/>
                </a:rPr>
                <a:t>1</a:t>
              </a:r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059C26D7-6684-BA00-2F2B-59CF24D24E54}"/>
                </a:ext>
              </a:extLst>
            </p:cNvPr>
            <p:cNvSpPr/>
            <p:nvPr/>
          </p:nvSpPr>
          <p:spPr bwMode="auto">
            <a:xfrm flipV="1">
              <a:off x="4358356" y="4322802"/>
              <a:ext cx="182880" cy="548640"/>
            </a:xfrm>
            <a:prstGeom prst="rtTriangle">
              <a:avLst/>
            </a:prstGeom>
            <a:solidFill>
              <a:srgbClr val="051A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450"/>
                </a:spcAft>
              </a:pPr>
              <a:endParaRPr lang="en-US" sz="1800" dirty="0" err="1">
                <a:solidFill>
                  <a:schemeClr val="bg1"/>
                </a:solidFill>
                <a:latin typeface="+mn-lt"/>
                <a:cs typeface="Arial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4CF549B-A162-70F4-1E14-56F33063B931}"/>
                </a:ext>
              </a:extLst>
            </p:cNvPr>
            <p:cNvSpPr/>
            <p:nvPr/>
          </p:nvSpPr>
          <p:spPr bwMode="auto">
            <a:xfrm>
              <a:off x="4337254" y="4328980"/>
              <a:ext cx="2662849" cy="530352"/>
            </a:xfrm>
            <a:prstGeom prst="rect">
              <a:avLst/>
            </a:prstGeom>
            <a:noFill/>
            <a:ln w="9525" cap="flat" cmpd="sng" algn="ctr">
              <a:solidFill>
                <a:srgbClr val="051A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450"/>
                </a:spcAft>
              </a:pPr>
              <a:endParaRPr lang="en-US" sz="1800" dirty="0" err="1">
                <a:solidFill>
                  <a:srgbClr val="051A96"/>
                </a:solidFill>
                <a:latin typeface="+mn-lt"/>
                <a:cs typeface="Arial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D9306C-EF31-1C44-0B83-B21D6A7B2966}"/>
              </a:ext>
            </a:extLst>
          </p:cNvPr>
          <p:cNvGrpSpPr/>
          <p:nvPr/>
        </p:nvGrpSpPr>
        <p:grpSpPr>
          <a:xfrm>
            <a:off x="3325926" y="2166571"/>
            <a:ext cx="2603571" cy="548640"/>
            <a:chOff x="3950380" y="4322802"/>
            <a:chExt cx="2816105" cy="54864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9E23DB-4492-11E8-2F97-E86648F11A12}"/>
                </a:ext>
              </a:extLst>
            </p:cNvPr>
            <p:cNvSpPr txBox="1"/>
            <p:nvPr/>
          </p:nvSpPr>
          <p:spPr bwMode="auto">
            <a:xfrm>
              <a:off x="4541236" y="4347934"/>
              <a:ext cx="215564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Aft>
                  <a:spcPts val="600"/>
                </a:spcAft>
                <a:buClr>
                  <a:schemeClr val="tx1"/>
                </a:buClr>
              </a:pPr>
              <a:r>
                <a:rPr lang="en-US" sz="1400" b="0" i="1" kern="0" dirty="0">
                  <a:solidFill>
                    <a:schemeClr val="tx1"/>
                  </a:solidFill>
                  <a:latin typeface="+mn-lt"/>
                  <a:ea typeface="+mn-ea"/>
                </a:rPr>
                <a:t>Customers are adopting new technologies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F15F0B6-D956-D099-A0DA-38033124E83A}"/>
                </a:ext>
              </a:extLst>
            </p:cNvPr>
            <p:cNvSpPr/>
            <p:nvPr/>
          </p:nvSpPr>
          <p:spPr bwMode="auto">
            <a:xfrm>
              <a:off x="3950380" y="4322802"/>
              <a:ext cx="407976" cy="548640"/>
            </a:xfrm>
            <a:prstGeom prst="rect">
              <a:avLst/>
            </a:prstGeom>
            <a:solidFill>
              <a:srgbClr val="051A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450"/>
                </a:spcAft>
              </a:pPr>
              <a:r>
                <a:rPr lang="en-US" sz="2400" dirty="0">
                  <a:solidFill>
                    <a:schemeClr val="bg1"/>
                  </a:solidFill>
                  <a:cs typeface="Arial"/>
                </a:rPr>
                <a:t>2</a:t>
              </a:r>
              <a:endParaRPr lang="en-US" sz="2400" dirty="0">
                <a:solidFill>
                  <a:schemeClr val="bg1"/>
                </a:solidFill>
                <a:latin typeface="+mn-lt"/>
                <a:cs typeface="Arial"/>
              </a:endParaRPr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787645B4-223B-A38F-2548-D4DBC969AB01}"/>
                </a:ext>
              </a:extLst>
            </p:cNvPr>
            <p:cNvSpPr/>
            <p:nvPr/>
          </p:nvSpPr>
          <p:spPr bwMode="auto">
            <a:xfrm flipV="1">
              <a:off x="4358356" y="4322802"/>
              <a:ext cx="182880" cy="548640"/>
            </a:xfrm>
            <a:prstGeom prst="rtTriangle">
              <a:avLst/>
            </a:prstGeom>
            <a:solidFill>
              <a:srgbClr val="051A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450"/>
                </a:spcAft>
              </a:pPr>
              <a:endParaRPr lang="en-US" sz="1800" dirty="0" err="1">
                <a:solidFill>
                  <a:schemeClr val="bg1"/>
                </a:solidFill>
                <a:latin typeface="+mn-lt"/>
                <a:cs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3AE5FFF-63C8-79CE-C1B5-4AE2F192CC49}"/>
                </a:ext>
              </a:extLst>
            </p:cNvPr>
            <p:cNvSpPr/>
            <p:nvPr/>
          </p:nvSpPr>
          <p:spPr bwMode="auto">
            <a:xfrm>
              <a:off x="4337254" y="4328980"/>
              <a:ext cx="2429231" cy="530352"/>
            </a:xfrm>
            <a:prstGeom prst="rect">
              <a:avLst/>
            </a:prstGeom>
            <a:noFill/>
            <a:ln w="9525" cap="flat" cmpd="sng" algn="ctr">
              <a:solidFill>
                <a:srgbClr val="051A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450"/>
                </a:spcAft>
              </a:pPr>
              <a:endParaRPr lang="en-US" sz="1800" dirty="0" err="1">
                <a:solidFill>
                  <a:srgbClr val="051A96"/>
                </a:solidFill>
                <a:latin typeface="+mn-lt"/>
                <a:cs typeface="Arial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7ADAA3-C195-1D74-8D8C-C07921A5271C}"/>
              </a:ext>
            </a:extLst>
          </p:cNvPr>
          <p:cNvGrpSpPr/>
          <p:nvPr/>
        </p:nvGrpSpPr>
        <p:grpSpPr>
          <a:xfrm>
            <a:off x="6005851" y="2173012"/>
            <a:ext cx="2119448" cy="548640"/>
            <a:chOff x="3950380" y="4322802"/>
            <a:chExt cx="2305371" cy="54864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B938E3-E384-DA2B-3313-6C9736B63D40}"/>
                </a:ext>
              </a:extLst>
            </p:cNvPr>
            <p:cNvSpPr txBox="1"/>
            <p:nvPr/>
          </p:nvSpPr>
          <p:spPr bwMode="auto">
            <a:xfrm>
              <a:off x="4541237" y="4347934"/>
              <a:ext cx="163746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Aft>
                  <a:spcPts val="600"/>
                </a:spcAft>
                <a:buClr>
                  <a:schemeClr val="tx1"/>
                </a:buClr>
              </a:pPr>
              <a:r>
                <a:rPr lang="en-US" sz="1400" b="0" i="1" kern="0" dirty="0">
                  <a:solidFill>
                    <a:schemeClr val="tx1"/>
                  </a:solidFill>
                  <a:latin typeface="+mn-lt"/>
                  <a:ea typeface="+mn-ea"/>
                </a:rPr>
                <a:t>Renewable costs are falling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96E1D41-297E-8D75-69B8-05EA5F71C8CD}"/>
                </a:ext>
              </a:extLst>
            </p:cNvPr>
            <p:cNvSpPr/>
            <p:nvPr/>
          </p:nvSpPr>
          <p:spPr bwMode="auto">
            <a:xfrm>
              <a:off x="3950380" y="4322802"/>
              <a:ext cx="407976" cy="548640"/>
            </a:xfrm>
            <a:prstGeom prst="rect">
              <a:avLst/>
            </a:prstGeom>
            <a:solidFill>
              <a:srgbClr val="051A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450"/>
                </a:spcAft>
              </a:pPr>
              <a:r>
                <a:rPr lang="en-US" sz="2000" dirty="0">
                  <a:solidFill>
                    <a:schemeClr val="bg1"/>
                  </a:solidFill>
                  <a:latin typeface="+mn-lt"/>
                  <a:cs typeface="Arial"/>
                </a:rPr>
                <a:t>3</a:t>
              </a:r>
            </a:p>
          </p:txBody>
        </p:sp>
        <p:sp>
          <p:nvSpPr>
            <p:cNvPr id="28" name="Right Triangle 27">
              <a:extLst>
                <a:ext uri="{FF2B5EF4-FFF2-40B4-BE49-F238E27FC236}">
                  <a16:creationId xmlns:a16="http://schemas.microsoft.com/office/drawing/2014/main" id="{01BC44D8-6A5C-56FF-C559-26CE50EFAAF4}"/>
                </a:ext>
              </a:extLst>
            </p:cNvPr>
            <p:cNvSpPr/>
            <p:nvPr/>
          </p:nvSpPr>
          <p:spPr bwMode="auto">
            <a:xfrm flipV="1">
              <a:off x="4358356" y="4322802"/>
              <a:ext cx="182880" cy="548640"/>
            </a:xfrm>
            <a:prstGeom prst="rtTriangle">
              <a:avLst/>
            </a:prstGeom>
            <a:solidFill>
              <a:srgbClr val="051A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450"/>
                </a:spcAft>
              </a:pPr>
              <a:endParaRPr lang="en-US" sz="1600" dirty="0" err="1">
                <a:solidFill>
                  <a:schemeClr val="bg1"/>
                </a:solidFill>
                <a:latin typeface="+mn-lt"/>
                <a:cs typeface="Arial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57201C7-31C2-4F45-1170-CFFC71C34CE4}"/>
                </a:ext>
              </a:extLst>
            </p:cNvPr>
            <p:cNvSpPr/>
            <p:nvPr/>
          </p:nvSpPr>
          <p:spPr bwMode="auto">
            <a:xfrm>
              <a:off x="4337254" y="4328980"/>
              <a:ext cx="1918497" cy="530352"/>
            </a:xfrm>
            <a:prstGeom prst="rect">
              <a:avLst/>
            </a:prstGeom>
            <a:noFill/>
            <a:ln w="9525" cap="flat" cmpd="sng" algn="ctr">
              <a:solidFill>
                <a:srgbClr val="051A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450"/>
                </a:spcAft>
              </a:pPr>
              <a:endParaRPr lang="en-US" sz="1600" dirty="0" err="1">
                <a:solidFill>
                  <a:srgbClr val="051A96"/>
                </a:solidFill>
                <a:latin typeface="+mn-lt"/>
                <a:cs typeface="Arial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B7C9661-7375-8C24-3BDB-5B44706F15B9}"/>
              </a:ext>
            </a:extLst>
          </p:cNvPr>
          <p:cNvGrpSpPr/>
          <p:nvPr/>
        </p:nvGrpSpPr>
        <p:grpSpPr>
          <a:xfrm>
            <a:off x="8232236" y="2174399"/>
            <a:ext cx="3824733" cy="548640"/>
            <a:chOff x="3950380" y="4322802"/>
            <a:chExt cx="4380412" cy="54864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6287AAD-03A6-A971-7522-95863EC07273}"/>
                </a:ext>
              </a:extLst>
            </p:cNvPr>
            <p:cNvSpPr txBox="1"/>
            <p:nvPr/>
          </p:nvSpPr>
          <p:spPr bwMode="auto">
            <a:xfrm>
              <a:off x="4533558" y="4398411"/>
              <a:ext cx="37972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Aft>
                  <a:spcPts val="600"/>
                </a:spcAft>
                <a:buClr>
                  <a:schemeClr val="tx1"/>
                </a:buClr>
              </a:pPr>
              <a:r>
                <a:rPr lang="en-US" sz="1200" b="0" i="1" kern="0" dirty="0">
                  <a:solidFill>
                    <a:schemeClr val="tx1"/>
                  </a:solidFill>
                  <a:latin typeface="+mn-lt"/>
                  <a:ea typeface="+mn-ea"/>
                </a:rPr>
                <a:t>Customers want convenience, choice, &amp; control while maintaining affordability &amp; reliability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DE465CD-FC83-FF4A-40A2-6AD022873A10}"/>
                </a:ext>
              </a:extLst>
            </p:cNvPr>
            <p:cNvSpPr/>
            <p:nvPr/>
          </p:nvSpPr>
          <p:spPr bwMode="auto">
            <a:xfrm>
              <a:off x="3950380" y="4322802"/>
              <a:ext cx="407976" cy="548640"/>
            </a:xfrm>
            <a:prstGeom prst="rect">
              <a:avLst/>
            </a:prstGeom>
            <a:solidFill>
              <a:srgbClr val="051A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450"/>
                </a:spcAft>
              </a:pPr>
              <a:r>
                <a:rPr lang="en-US" sz="2400" dirty="0">
                  <a:solidFill>
                    <a:schemeClr val="bg1"/>
                  </a:solidFill>
                  <a:cs typeface="Arial"/>
                </a:rPr>
                <a:t>4</a:t>
              </a:r>
              <a:endParaRPr lang="en-US" sz="2400" dirty="0">
                <a:solidFill>
                  <a:schemeClr val="bg1"/>
                </a:solidFill>
                <a:latin typeface="+mn-lt"/>
                <a:cs typeface="Arial"/>
              </a:endParaRPr>
            </a:p>
          </p:txBody>
        </p:sp>
        <p:sp>
          <p:nvSpPr>
            <p:cNvPr id="33" name="Right Triangle 32">
              <a:extLst>
                <a:ext uri="{FF2B5EF4-FFF2-40B4-BE49-F238E27FC236}">
                  <a16:creationId xmlns:a16="http://schemas.microsoft.com/office/drawing/2014/main" id="{193BDDF5-9005-E148-FA47-5A4E6BA14482}"/>
                </a:ext>
              </a:extLst>
            </p:cNvPr>
            <p:cNvSpPr/>
            <p:nvPr/>
          </p:nvSpPr>
          <p:spPr bwMode="auto">
            <a:xfrm flipV="1">
              <a:off x="4358356" y="4322802"/>
              <a:ext cx="182880" cy="548640"/>
            </a:xfrm>
            <a:prstGeom prst="rtTriangle">
              <a:avLst/>
            </a:prstGeom>
            <a:solidFill>
              <a:srgbClr val="051A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450"/>
                </a:spcAft>
              </a:pPr>
              <a:endParaRPr lang="en-US" sz="1800" dirty="0" err="1">
                <a:solidFill>
                  <a:schemeClr val="bg1"/>
                </a:solidFill>
                <a:latin typeface="+mn-lt"/>
                <a:cs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1EF7D30-4B18-6081-540D-1F6BFD117FA8}"/>
                </a:ext>
              </a:extLst>
            </p:cNvPr>
            <p:cNvSpPr/>
            <p:nvPr/>
          </p:nvSpPr>
          <p:spPr bwMode="auto">
            <a:xfrm>
              <a:off x="4337254" y="4328980"/>
              <a:ext cx="3963066" cy="530352"/>
            </a:xfrm>
            <a:prstGeom prst="rect">
              <a:avLst/>
            </a:prstGeom>
            <a:noFill/>
            <a:ln w="9525" cap="flat" cmpd="sng" algn="ctr">
              <a:solidFill>
                <a:srgbClr val="051A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450"/>
                </a:spcAft>
              </a:pPr>
              <a:endParaRPr lang="en-US" sz="1800" dirty="0" err="1">
                <a:solidFill>
                  <a:srgbClr val="051A96"/>
                </a:solidFill>
                <a:latin typeface="+mn-lt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08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D341-1090-AB0B-C649-EBCF20B9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Climate Leadership and Community Protection Act lays out New York state’s goals and commitments to reduce economy-wide greenhouse gas emissions.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42AEF6-446C-E5BF-D1EF-79CAA91332D7}"/>
              </a:ext>
            </a:extLst>
          </p:cNvPr>
          <p:cNvSpPr txBox="1"/>
          <p:nvPr/>
        </p:nvSpPr>
        <p:spPr bwMode="auto">
          <a:xfrm>
            <a:off x="575733" y="1219839"/>
            <a:ext cx="110405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5555A"/>
              </a:buClr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5555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CLCPA, signed into law on July 18, 2019, requires a 40% reduction of greenhouse gas emissions by 2030 and at least an 85% reduction by 2050 from 1990 levels.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C2AE8FC-86AE-9AFD-B9AC-F08ACBAE3CDC}"/>
              </a:ext>
            </a:extLst>
          </p:cNvPr>
          <p:cNvCxnSpPr/>
          <p:nvPr/>
        </p:nvCxnSpPr>
        <p:spPr bwMode="auto">
          <a:xfrm>
            <a:off x="687324" y="2927674"/>
            <a:ext cx="1081735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Flowchart: Off-page Connector 3">
            <a:extLst>
              <a:ext uri="{FF2B5EF4-FFF2-40B4-BE49-F238E27FC236}">
                <a16:creationId xmlns:a16="http://schemas.microsoft.com/office/drawing/2014/main" id="{0BCE2BAD-7799-27FF-B8AD-CBC672B62D59}"/>
              </a:ext>
            </a:extLst>
          </p:cNvPr>
          <p:cNvSpPr/>
          <p:nvPr/>
        </p:nvSpPr>
        <p:spPr bwMode="auto">
          <a:xfrm>
            <a:off x="1960626" y="2109287"/>
            <a:ext cx="1005840" cy="731520"/>
          </a:xfrm>
          <a:prstGeom prst="flowChartOffpageConnector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55555A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2025</a:t>
            </a:r>
          </a:p>
        </p:txBody>
      </p:sp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485BF4F1-8C70-E1BE-50BD-F5D72F6D3125}"/>
              </a:ext>
            </a:extLst>
          </p:cNvPr>
          <p:cNvSpPr/>
          <p:nvPr/>
        </p:nvSpPr>
        <p:spPr bwMode="auto">
          <a:xfrm>
            <a:off x="3610356" y="2109287"/>
            <a:ext cx="1005840" cy="731520"/>
          </a:xfrm>
          <a:prstGeom prst="flowChartOffpageConnector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55555A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2030</a:t>
            </a:r>
          </a:p>
        </p:txBody>
      </p:sp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id="{95ABE8A5-8707-E601-E09C-8D50269241FF}"/>
              </a:ext>
            </a:extLst>
          </p:cNvPr>
          <p:cNvSpPr/>
          <p:nvPr/>
        </p:nvSpPr>
        <p:spPr bwMode="auto">
          <a:xfrm>
            <a:off x="5260086" y="2109287"/>
            <a:ext cx="1005840" cy="731520"/>
          </a:xfrm>
          <a:prstGeom prst="flowChartOffpageConnector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55555A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2035</a:t>
            </a:r>
          </a:p>
        </p:txBody>
      </p:sp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A9FC3F0F-7230-1426-9DE7-6B93CEEA0FD8}"/>
              </a:ext>
            </a:extLst>
          </p:cNvPr>
          <p:cNvSpPr/>
          <p:nvPr/>
        </p:nvSpPr>
        <p:spPr bwMode="auto">
          <a:xfrm>
            <a:off x="6909816" y="2109287"/>
            <a:ext cx="1005840" cy="731520"/>
          </a:xfrm>
          <a:prstGeom prst="flowChartOffpageConnector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55555A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2040</a:t>
            </a:r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id="{5B39D6FE-AE12-99A8-4328-A2E0F26FFC7A}"/>
              </a:ext>
            </a:extLst>
          </p:cNvPr>
          <p:cNvSpPr/>
          <p:nvPr/>
        </p:nvSpPr>
        <p:spPr bwMode="auto">
          <a:xfrm>
            <a:off x="10209276" y="2109287"/>
            <a:ext cx="1005840" cy="731520"/>
          </a:xfrm>
          <a:prstGeom prst="flowChartOffpageConnector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55555A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2050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5E4FDF-835C-673B-353B-EEEC29EC865E}"/>
              </a:ext>
            </a:extLst>
          </p:cNvPr>
          <p:cNvSpPr/>
          <p:nvPr/>
        </p:nvSpPr>
        <p:spPr>
          <a:xfrm>
            <a:off x="1797965" y="3043415"/>
            <a:ext cx="13311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148C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6 GW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5555A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Distributed solar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E294A8-E156-37C9-B286-C8DD510B8809}"/>
              </a:ext>
            </a:extLst>
          </p:cNvPr>
          <p:cNvSpPr/>
          <p:nvPr/>
        </p:nvSpPr>
        <p:spPr>
          <a:xfrm>
            <a:off x="1649286" y="3946884"/>
            <a:ext cx="16285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148C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185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148C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Tbtu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FF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5555A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Energy consumption savings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55555A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1ADE59-3C79-E3C8-6E60-3C753996B949}"/>
              </a:ext>
            </a:extLst>
          </p:cNvPr>
          <p:cNvSpPr/>
          <p:nvPr/>
        </p:nvSpPr>
        <p:spPr>
          <a:xfrm>
            <a:off x="3310388" y="3043415"/>
            <a:ext cx="1605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148C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70%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55555A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Renewable energy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55555A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generation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DFD873-4B50-3693-8551-A3BBEECDF7B2}"/>
              </a:ext>
            </a:extLst>
          </p:cNvPr>
          <p:cNvSpPr/>
          <p:nvPr/>
        </p:nvSpPr>
        <p:spPr>
          <a:xfrm>
            <a:off x="3299017" y="3997522"/>
            <a:ext cx="1628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148C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40%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5555A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Reduction in GHG emissions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55555A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C6D72-CF2C-DB8F-DED8-A79DB5FBC82A}"/>
              </a:ext>
            </a:extLst>
          </p:cNvPr>
          <p:cNvSpPr/>
          <p:nvPr/>
        </p:nvSpPr>
        <p:spPr>
          <a:xfrm>
            <a:off x="3299018" y="5085657"/>
            <a:ext cx="16285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148C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6 GW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5555A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Energy storage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E236F5-8033-094E-CAD7-415B98EF7EF6}"/>
              </a:ext>
            </a:extLst>
          </p:cNvPr>
          <p:cNvSpPr/>
          <p:nvPr/>
        </p:nvSpPr>
        <p:spPr>
          <a:xfrm>
            <a:off x="4948749" y="3043415"/>
            <a:ext cx="16285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148C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9 GW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5555A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Offshore wind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252D54-53A3-7560-3121-77A6EBBFB3FD}"/>
              </a:ext>
            </a:extLst>
          </p:cNvPr>
          <p:cNvSpPr/>
          <p:nvPr/>
        </p:nvSpPr>
        <p:spPr>
          <a:xfrm>
            <a:off x="6683378" y="3043415"/>
            <a:ext cx="1628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148C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100%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55555A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Zero-emission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55555A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electricity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C7D54A-A78B-F84D-BBB5-6E33B44B4DC9}"/>
              </a:ext>
            </a:extLst>
          </p:cNvPr>
          <p:cNvSpPr/>
          <p:nvPr/>
        </p:nvSpPr>
        <p:spPr>
          <a:xfrm>
            <a:off x="9897937" y="3043415"/>
            <a:ext cx="16285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148C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85%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5555A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Reduction in GHG emissions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55555A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9" name="Graphic 28" descr="Battery charging with solid fill">
            <a:extLst>
              <a:ext uri="{FF2B5EF4-FFF2-40B4-BE49-F238E27FC236}">
                <a16:creationId xmlns:a16="http://schemas.microsoft.com/office/drawing/2014/main" id="{9121A5A6-E68D-8DBB-1A01-0824A81E2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81788" y="5149105"/>
            <a:ext cx="457200" cy="457200"/>
          </a:xfrm>
          <a:prstGeom prst="rect">
            <a:avLst/>
          </a:prstGeom>
        </p:spPr>
      </p:pic>
      <p:pic>
        <p:nvPicPr>
          <p:cNvPr id="31" name="Graphic 30" descr="Solar Panels with solid fill">
            <a:extLst>
              <a:ext uri="{FF2B5EF4-FFF2-40B4-BE49-F238E27FC236}">
                <a16:creationId xmlns:a16="http://schemas.microsoft.com/office/drawing/2014/main" id="{2B45D7BB-7308-B52B-88E6-06E7718C6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09618" y="3098821"/>
            <a:ext cx="457200" cy="457200"/>
          </a:xfrm>
          <a:prstGeom prst="rect">
            <a:avLst/>
          </a:prstGeom>
        </p:spPr>
      </p:pic>
      <p:pic>
        <p:nvPicPr>
          <p:cNvPr id="33" name="Graphic 32" descr="Wind Turbines with solid fill">
            <a:extLst>
              <a:ext uri="{FF2B5EF4-FFF2-40B4-BE49-F238E27FC236}">
                <a16:creationId xmlns:a16="http://schemas.microsoft.com/office/drawing/2014/main" id="{F0A19517-51C1-3858-2C83-3A48054C42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02886" y="3123988"/>
            <a:ext cx="457200" cy="457200"/>
          </a:xfrm>
          <a:prstGeom prst="rect">
            <a:avLst/>
          </a:prstGeom>
        </p:spPr>
      </p:pic>
      <p:pic>
        <p:nvPicPr>
          <p:cNvPr id="35" name="Graphic 34" descr="Electric car with solid fill">
            <a:extLst>
              <a:ext uri="{FF2B5EF4-FFF2-40B4-BE49-F238E27FC236}">
                <a16:creationId xmlns:a16="http://schemas.microsoft.com/office/drawing/2014/main" id="{7A875F02-03A6-4BD6-AD0B-13B13063D0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54983" y="4055930"/>
            <a:ext cx="457200" cy="457200"/>
          </a:xfrm>
          <a:prstGeom prst="rect">
            <a:avLst/>
          </a:prstGeom>
        </p:spPr>
      </p:pic>
      <p:pic>
        <p:nvPicPr>
          <p:cNvPr id="37" name="Graphic 36" descr="Renewable Energy with solid fill">
            <a:extLst>
              <a:ext uri="{FF2B5EF4-FFF2-40B4-BE49-F238E27FC236}">
                <a16:creationId xmlns:a16="http://schemas.microsoft.com/office/drawing/2014/main" id="{CD165CA5-633A-7102-1D38-A85C9084AA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58729" y="3121811"/>
            <a:ext cx="457200" cy="4572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902FBD2-087D-1AB3-5672-393BB2FBA06B}"/>
              </a:ext>
            </a:extLst>
          </p:cNvPr>
          <p:cNvSpPr/>
          <p:nvPr/>
        </p:nvSpPr>
        <p:spPr>
          <a:xfrm>
            <a:off x="6683378" y="3986626"/>
            <a:ext cx="1628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148C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100%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55555A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Zero-emissions light duty vehicle sales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0EB6D4-6B31-8D27-6212-CA72B7B7C6C7}"/>
              </a:ext>
            </a:extLst>
          </p:cNvPr>
          <p:cNvGrpSpPr/>
          <p:nvPr/>
        </p:nvGrpSpPr>
        <p:grpSpPr>
          <a:xfrm>
            <a:off x="11707923" y="46715"/>
            <a:ext cx="402336" cy="356617"/>
            <a:chOff x="575732" y="5747302"/>
            <a:chExt cx="402336" cy="356617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6B45835C-BA8D-CBBE-5806-EE0979CF4CD0}"/>
                </a:ext>
              </a:extLst>
            </p:cNvPr>
            <p:cNvSpPr/>
            <p:nvPr/>
          </p:nvSpPr>
          <p:spPr bwMode="auto">
            <a:xfrm>
              <a:off x="575732" y="5747302"/>
              <a:ext cx="402336" cy="356617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  <p:pic>
          <p:nvPicPr>
            <p:cNvPr id="19" name="Graphic 18" descr="Leaf with solid fill">
              <a:extLst>
                <a:ext uri="{FF2B5EF4-FFF2-40B4-BE49-F238E27FC236}">
                  <a16:creationId xmlns:a16="http://schemas.microsoft.com/office/drawing/2014/main" id="{08D13543-EE6C-E69E-4E2A-CB7A0FFE5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670270" y="5878571"/>
              <a:ext cx="213260" cy="213260"/>
            </a:xfrm>
            <a:prstGeom prst="rect">
              <a:avLst/>
            </a:prstGeom>
          </p:spPr>
        </p:pic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F24C6F6-AA40-1237-BEC7-94488B0DF417}"/>
              </a:ext>
            </a:extLst>
          </p:cNvPr>
          <p:cNvSpPr/>
          <p:nvPr/>
        </p:nvSpPr>
        <p:spPr bwMode="auto">
          <a:xfrm>
            <a:off x="9897936" y="5950170"/>
            <a:ext cx="1718331" cy="369332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55555A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CLCPA Progress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203158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AF5672-D1DD-367A-3EB9-DE3E15D341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17863" y="1623106"/>
            <a:ext cx="8786115" cy="492443"/>
          </a:xfrm>
        </p:spPr>
        <p:txBody>
          <a:bodyPr/>
          <a:lstStyle/>
          <a:p>
            <a:r>
              <a:rPr lang="en-US" sz="1600" b="0" dirty="0">
                <a:solidFill>
                  <a:schemeClr val="tx1"/>
                </a:solidFill>
              </a:rPr>
              <a:t>The NY PSC is responsible for ensuring that utilities “</a:t>
            </a:r>
            <a:r>
              <a:rPr lang="en-US" sz="1600" dirty="0">
                <a:solidFill>
                  <a:schemeClr val="tx1"/>
                </a:solidFill>
              </a:rPr>
              <a:t>provide safe, adequate, and efficient service at just and reasonable rates, </a:t>
            </a:r>
            <a:r>
              <a:rPr lang="en-US" sz="1600" b="0" dirty="0">
                <a:solidFill>
                  <a:schemeClr val="tx1"/>
                </a:solidFill>
              </a:rPr>
              <a:t>with concern for the environment.”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38D3EA-E708-F23D-25AA-32CD95F2D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5" y="361387"/>
            <a:ext cx="11003816" cy="369332"/>
          </a:xfrm>
        </p:spPr>
        <p:txBody>
          <a:bodyPr/>
          <a:lstStyle/>
          <a:p>
            <a:r>
              <a:rPr lang="en-US" dirty="0"/>
              <a:t>National Grid’s strategy in NY must enable the CLCPA goals, while maintaining reliability and affordability for customers.</a:t>
            </a:r>
          </a:p>
        </p:txBody>
      </p:sp>
      <p:pic>
        <p:nvPicPr>
          <p:cNvPr id="1028" name="Picture 4" descr="New York State Department of Public Service | Albany NY">
            <a:extLst>
              <a:ext uri="{FF2B5EF4-FFF2-40B4-BE49-F238E27FC236}">
                <a16:creationId xmlns:a16="http://schemas.microsoft.com/office/drawing/2014/main" id="{E4419515-D647-0FF0-AB42-8A3C150E3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1" t="20027" r="11927" b="16884"/>
          <a:stretch/>
        </p:blipFill>
        <p:spPr bwMode="auto">
          <a:xfrm>
            <a:off x="385894" y="1476461"/>
            <a:ext cx="2600587" cy="84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7C2CE28-51CA-DFE7-D416-DBE2AFA8AD87}"/>
              </a:ext>
            </a:extLst>
          </p:cNvPr>
          <p:cNvGrpSpPr/>
          <p:nvPr/>
        </p:nvGrpSpPr>
        <p:grpSpPr>
          <a:xfrm>
            <a:off x="844693" y="2496964"/>
            <a:ext cx="1599452" cy="1424611"/>
            <a:chOff x="5839297" y="3684353"/>
            <a:chExt cx="2743200" cy="2194560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953916E6-19E9-0F85-6053-653A52CEFECA}"/>
                </a:ext>
              </a:extLst>
            </p:cNvPr>
            <p:cNvSpPr/>
            <p:nvPr/>
          </p:nvSpPr>
          <p:spPr bwMode="auto">
            <a:xfrm>
              <a:off x="5839297" y="3684353"/>
              <a:ext cx="2743200" cy="2194560"/>
            </a:xfrm>
            <a:prstGeom prst="triangle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9BF9E0-A714-6BBD-C5B5-028587D992EC}"/>
                </a:ext>
              </a:extLst>
            </p:cNvPr>
            <p:cNvSpPr txBox="1"/>
            <p:nvPr/>
          </p:nvSpPr>
          <p:spPr bwMode="auto">
            <a:xfrm>
              <a:off x="6798374" y="5270213"/>
              <a:ext cx="1286060" cy="396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55555A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Reliable</a:t>
              </a:r>
            </a:p>
          </p:txBody>
        </p:sp>
        <p:pic>
          <p:nvPicPr>
            <p:cNvPr id="6" name="Graphic 5" descr="Lock with solid fill">
              <a:extLst>
                <a:ext uri="{FF2B5EF4-FFF2-40B4-BE49-F238E27FC236}">
                  <a16:creationId xmlns:a16="http://schemas.microsoft.com/office/drawing/2014/main" id="{BE3449B1-52C7-D64C-BE92-2D63816C9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18227" y="5211015"/>
              <a:ext cx="365760" cy="36576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CA06E1F-C0EB-9EE4-38A3-6C91916F517D}"/>
              </a:ext>
            </a:extLst>
          </p:cNvPr>
          <p:cNvGrpSpPr/>
          <p:nvPr/>
        </p:nvGrpSpPr>
        <p:grpSpPr>
          <a:xfrm>
            <a:off x="844693" y="4309724"/>
            <a:ext cx="1599452" cy="1424611"/>
            <a:chOff x="5839297" y="3684353"/>
            <a:chExt cx="2743200" cy="2194560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9D219102-1DD3-1518-2D3B-6BBC92C17A60}"/>
                </a:ext>
              </a:extLst>
            </p:cNvPr>
            <p:cNvSpPr/>
            <p:nvPr/>
          </p:nvSpPr>
          <p:spPr bwMode="auto">
            <a:xfrm>
              <a:off x="5839297" y="3684353"/>
              <a:ext cx="2743200" cy="2194560"/>
            </a:xfrm>
            <a:prstGeom prst="triangl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>
                  <a:srgbClr val="55555A"/>
                </a:buClr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49122B-2E5B-7FB3-2C56-326B9AD902FC}"/>
                </a:ext>
              </a:extLst>
            </p:cNvPr>
            <p:cNvSpPr txBox="1"/>
            <p:nvPr/>
          </p:nvSpPr>
          <p:spPr bwMode="auto">
            <a:xfrm>
              <a:off x="6735346" y="5296059"/>
              <a:ext cx="1798511" cy="396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55555A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Affordable</a:t>
              </a:r>
            </a:p>
          </p:txBody>
        </p:sp>
        <p:pic>
          <p:nvPicPr>
            <p:cNvPr id="11" name="Graphic 10" descr="Money with solid fill">
              <a:extLst>
                <a:ext uri="{FF2B5EF4-FFF2-40B4-BE49-F238E27FC236}">
                  <a16:creationId xmlns:a16="http://schemas.microsoft.com/office/drawing/2014/main" id="{14BD691F-C607-A112-4C63-737D585D8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6328486" y="5249783"/>
              <a:ext cx="361636" cy="365760"/>
            </a:xfrm>
            <a:prstGeom prst="rect">
              <a:avLst/>
            </a:prstGeom>
          </p:spPr>
        </p:pic>
      </p:grp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287788C4-4C07-6EEF-B91A-D37DFB30D6B5}"/>
              </a:ext>
            </a:extLst>
          </p:cNvPr>
          <p:cNvSpPr txBox="1">
            <a:spLocks/>
          </p:cNvSpPr>
          <p:nvPr/>
        </p:nvSpPr>
        <p:spPr bwMode="auto">
          <a:xfrm>
            <a:off x="3117863" y="2584224"/>
            <a:ext cx="831633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27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54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81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54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alphaLcPeriod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81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romanLcPeriod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5555A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5555A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Electric reliability is measured with two metrics: the System Average Interruption Frequency Index (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55555A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SAIFI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5555A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) and the Customer Average Interruption Duration Index (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55555A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CAIDI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5555A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5555A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55555A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Gas Safety Performance Measures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5555A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, including emergency leak response time, track the safe operations of gas utilities.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55555A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B2D8F16-742A-97F2-0FF6-AF8C7614248D}"/>
              </a:ext>
            </a:extLst>
          </p:cNvPr>
          <p:cNvSpPr txBox="1">
            <a:spLocks/>
          </p:cNvSpPr>
          <p:nvPr/>
        </p:nvSpPr>
        <p:spPr bwMode="auto">
          <a:xfrm>
            <a:off x="3117863" y="4619341"/>
            <a:ext cx="878611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 sz="1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27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54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81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54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alphaLcPeriod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810000" indent="-27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romanLcPeriod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 sz="24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5555A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5555A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Regulated utilities must follow a formal process, requiring approval from the NY PSC, in order to increase customer rates. The rate case filing includes a summary of operating expenses, depreciation costs, and taxes to demonstrate need for a higher cost to rate payers.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55555A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00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D154D-9055-5187-C0CD-1D7EB3E5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successful clean energy transition requires a complete transformation of our energy systems.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FD6680C-BF6D-A779-70CB-EE26E8EDFB10}"/>
              </a:ext>
            </a:extLst>
          </p:cNvPr>
          <p:cNvGrpSpPr/>
          <p:nvPr/>
        </p:nvGrpSpPr>
        <p:grpSpPr>
          <a:xfrm>
            <a:off x="2867497" y="1230757"/>
            <a:ext cx="5943600" cy="4754880"/>
            <a:chOff x="2867497" y="1230757"/>
            <a:chExt cx="5943600" cy="475488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FBB0E8B-04D6-1428-4C40-B6DA77E3876D}"/>
                </a:ext>
              </a:extLst>
            </p:cNvPr>
            <p:cNvGrpSpPr/>
            <p:nvPr/>
          </p:nvGrpSpPr>
          <p:grpSpPr>
            <a:xfrm>
              <a:off x="2867497" y="1230757"/>
              <a:ext cx="5943600" cy="4754880"/>
              <a:chOff x="2867497" y="1230757"/>
              <a:chExt cx="5943600" cy="4754880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76FD4D0A-6EBE-8CEC-E72B-18D7E566F71A}"/>
                  </a:ext>
                </a:extLst>
              </p:cNvPr>
              <p:cNvGrpSpPr/>
              <p:nvPr/>
            </p:nvGrpSpPr>
            <p:grpSpPr>
              <a:xfrm>
                <a:off x="2867497" y="1230757"/>
                <a:ext cx="5943600" cy="4754880"/>
                <a:chOff x="2867497" y="1104922"/>
                <a:chExt cx="5943600" cy="4754880"/>
              </a:xfrm>
            </p:grpSpPr>
            <p:sp>
              <p:nvSpPr>
                <p:cNvPr id="30" name="Isosceles Triangle 29">
                  <a:extLst>
                    <a:ext uri="{FF2B5EF4-FFF2-40B4-BE49-F238E27FC236}">
                      <a16:creationId xmlns:a16="http://schemas.microsoft.com/office/drawing/2014/main" id="{75009494-D7DC-2439-370A-C5931D49E4EE}"/>
                    </a:ext>
                  </a:extLst>
                </p:cNvPr>
                <p:cNvSpPr/>
                <p:nvPr/>
              </p:nvSpPr>
              <p:spPr bwMode="auto">
                <a:xfrm>
                  <a:off x="2867497" y="1104922"/>
                  <a:ext cx="5943600" cy="475488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34" tIns="45718" rIns="91434" bIns="4571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l">
                    <a:spcAft>
                      <a:spcPts val="450"/>
                    </a:spcAft>
                  </a:pPr>
                  <a:endParaRPr lang="en-US" sz="1800" dirty="0" err="1">
                    <a:solidFill>
                      <a:schemeClr val="bg1"/>
                    </a:solidFill>
                    <a:latin typeface="+mn-lt"/>
                    <a:cs typeface="Arial"/>
                  </a:endParaRPr>
                </a:p>
              </p:txBody>
            </p:sp>
            <p:sp>
              <p:nvSpPr>
                <p:cNvPr id="31" name="Isosceles Triangle 30">
                  <a:extLst>
                    <a:ext uri="{FF2B5EF4-FFF2-40B4-BE49-F238E27FC236}">
                      <a16:creationId xmlns:a16="http://schemas.microsoft.com/office/drawing/2014/main" id="{31DAD6BD-D078-6E12-97A2-F33048643773}"/>
                    </a:ext>
                  </a:extLst>
                </p:cNvPr>
                <p:cNvSpPr/>
                <p:nvPr/>
              </p:nvSpPr>
              <p:spPr bwMode="auto">
                <a:xfrm>
                  <a:off x="4467697" y="1347088"/>
                  <a:ext cx="2743200" cy="2194560"/>
                </a:xfrm>
                <a:prstGeom prst="triangl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34" tIns="45718" rIns="91434" bIns="4571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l">
                    <a:spcAft>
                      <a:spcPts val="450"/>
                    </a:spcAft>
                  </a:pPr>
                  <a:endParaRPr lang="en-US" sz="1800" dirty="0" err="1">
                    <a:solidFill>
                      <a:schemeClr val="bg1"/>
                    </a:solidFill>
                    <a:latin typeface="+mn-lt"/>
                    <a:cs typeface="Arial"/>
                  </a:endParaRPr>
                </a:p>
              </p:txBody>
            </p:sp>
            <p:sp>
              <p:nvSpPr>
                <p:cNvPr id="32" name="Isosceles Triangle 31">
                  <a:extLst>
                    <a:ext uri="{FF2B5EF4-FFF2-40B4-BE49-F238E27FC236}">
                      <a16:creationId xmlns:a16="http://schemas.microsoft.com/office/drawing/2014/main" id="{FD67DB03-FA23-1626-5898-D77084C0D11C}"/>
                    </a:ext>
                  </a:extLst>
                </p:cNvPr>
                <p:cNvSpPr/>
                <p:nvPr/>
              </p:nvSpPr>
              <p:spPr bwMode="auto">
                <a:xfrm>
                  <a:off x="3096097" y="3558518"/>
                  <a:ext cx="2743200" cy="2194560"/>
                </a:xfrm>
                <a:prstGeom prst="triangle">
                  <a:avLst/>
                </a:prstGeom>
                <a:solidFill>
                  <a:srgbClr val="FFB45A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34" tIns="45718" rIns="91434" bIns="4571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l">
                    <a:spcAft>
                      <a:spcPts val="450"/>
                    </a:spcAft>
                  </a:pPr>
                  <a:endParaRPr lang="en-US" sz="1800" dirty="0" err="1">
                    <a:solidFill>
                      <a:schemeClr val="bg1"/>
                    </a:solidFill>
                    <a:latin typeface="+mn-lt"/>
                    <a:cs typeface="Arial"/>
                  </a:endParaRPr>
                </a:p>
              </p:txBody>
            </p:sp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id="{04DC7884-3748-FBA4-57ED-B451C1C9DD59}"/>
                    </a:ext>
                  </a:extLst>
                </p:cNvPr>
                <p:cNvSpPr/>
                <p:nvPr/>
              </p:nvSpPr>
              <p:spPr bwMode="auto">
                <a:xfrm>
                  <a:off x="5839297" y="3558518"/>
                  <a:ext cx="2743200" cy="2194560"/>
                </a:xfrm>
                <a:prstGeom prst="triangle">
                  <a:avLst/>
                </a:prstGeom>
                <a:solidFill>
                  <a:srgbClr val="00206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34" tIns="45718" rIns="91434" bIns="4571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l">
                    <a:spcAft>
                      <a:spcPts val="450"/>
                    </a:spcAft>
                  </a:pPr>
                  <a:endParaRPr lang="en-US" sz="1800" dirty="0" err="1">
                    <a:solidFill>
                      <a:schemeClr val="bg1"/>
                    </a:solidFill>
                    <a:latin typeface="+mn-lt"/>
                    <a:cs typeface="Arial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C914636-281B-8569-CE77-F48747BF8404}"/>
                    </a:ext>
                  </a:extLst>
                </p:cNvPr>
                <p:cNvSpPr txBox="1"/>
                <p:nvPr/>
              </p:nvSpPr>
              <p:spPr bwMode="auto">
                <a:xfrm>
                  <a:off x="5164962" y="3980328"/>
                  <a:ext cx="134867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Aft>
                      <a:spcPts val="600"/>
                    </a:spcAft>
                    <a:buClr>
                      <a:schemeClr val="tx1"/>
                    </a:buClr>
                  </a:pPr>
                  <a:endParaRPr lang="en-US" sz="1800" kern="0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97229EDD-7479-855E-4E39-2DF8EF7657CF}"/>
                  </a:ext>
                </a:extLst>
              </p:cNvPr>
              <p:cNvSpPr/>
              <p:nvPr/>
            </p:nvSpPr>
            <p:spPr bwMode="auto">
              <a:xfrm>
                <a:off x="4589547" y="2629849"/>
                <a:ext cx="1249750" cy="975410"/>
              </a:xfrm>
              <a:prstGeom prst="triangle">
                <a:avLst/>
              </a:prstGeom>
              <a:solidFill>
                <a:srgbClr val="CEEAB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34" tIns="45718" rIns="91434" bIns="4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>
                  <a:spcAft>
                    <a:spcPts val="450"/>
                  </a:spcAft>
                </a:pPr>
                <a:endParaRPr lang="en-US" sz="1800" dirty="0" err="1">
                  <a:solidFill>
                    <a:schemeClr val="bg1"/>
                  </a:solidFill>
                  <a:latin typeface="+mn-lt"/>
                  <a:cs typeface="Arial"/>
                </a:endParaRPr>
              </a:p>
            </p:txBody>
          </p:sp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A555AFC9-A3DA-8165-2452-7908E6E75C6C}"/>
                  </a:ext>
                </a:extLst>
              </p:cNvPr>
              <p:cNvSpPr/>
              <p:nvPr/>
            </p:nvSpPr>
            <p:spPr bwMode="auto">
              <a:xfrm>
                <a:off x="5839297" y="2629849"/>
                <a:ext cx="1249750" cy="975410"/>
              </a:xfrm>
              <a:prstGeom prst="triangle">
                <a:avLst/>
              </a:prstGeom>
              <a:solidFill>
                <a:srgbClr val="CEEAB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34" tIns="45718" rIns="91434" bIns="4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>
                  <a:spcAft>
                    <a:spcPts val="450"/>
                  </a:spcAft>
                </a:pPr>
                <a:endParaRPr lang="en-US" sz="1800" dirty="0" err="1">
                  <a:solidFill>
                    <a:schemeClr val="bg1"/>
                  </a:solidFill>
                  <a:latin typeface="+mn-lt"/>
                  <a:cs typeface="Arial"/>
                </a:endParaRPr>
              </a:p>
            </p:txBody>
          </p:sp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E38214EC-2273-66F8-3341-44072CEB19CC}"/>
                  </a:ext>
                </a:extLst>
              </p:cNvPr>
              <p:cNvSpPr/>
              <p:nvPr/>
            </p:nvSpPr>
            <p:spPr bwMode="auto">
              <a:xfrm>
                <a:off x="5215086" y="1654439"/>
                <a:ext cx="1249750" cy="975410"/>
              </a:xfrm>
              <a:prstGeom prst="triangle">
                <a:avLst/>
              </a:prstGeom>
              <a:solidFill>
                <a:srgbClr val="CEEAB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34" tIns="45718" rIns="91434" bIns="4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>
                  <a:spcAft>
                    <a:spcPts val="450"/>
                  </a:spcAft>
                </a:pPr>
                <a:endParaRPr lang="en-US" sz="1800" dirty="0" err="1">
                  <a:solidFill>
                    <a:schemeClr val="bg1"/>
                  </a:solidFill>
                  <a:latin typeface="+mn-lt"/>
                  <a:cs typeface="Arial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3747C0C-BECE-6C5D-69B6-DF2C512F4FC3}"/>
                  </a:ext>
                </a:extLst>
              </p:cNvPr>
              <p:cNvSpPr txBox="1"/>
              <p:nvPr/>
            </p:nvSpPr>
            <p:spPr bwMode="auto">
              <a:xfrm>
                <a:off x="5407649" y="2752588"/>
                <a:ext cx="87301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US" sz="1200" kern="0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</a:rPr>
                  <a:t>Sustainable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DC89CEB-D901-712E-4038-C0C775FED5CD}"/>
                  </a:ext>
                </a:extLst>
              </p:cNvPr>
              <p:cNvSpPr txBox="1"/>
              <p:nvPr/>
            </p:nvSpPr>
            <p:spPr bwMode="auto">
              <a:xfrm>
                <a:off x="4778492" y="3350983"/>
                <a:ext cx="87301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US" sz="1200" kern="0" dirty="0">
                    <a:solidFill>
                      <a:srgbClr val="517D21"/>
                    </a:solidFill>
                    <a:latin typeface="+mn-lt"/>
                    <a:ea typeface="+mn-ea"/>
                  </a:rPr>
                  <a:t>Fast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588393F-94C9-8AE9-ACD3-DA116FABBBBD}"/>
                  </a:ext>
                </a:extLst>
              </p:cNvPr>
              <p:cNvSpPr txBox="1"/>
              <p:nvPr/>
            </p:nvSpPr>
            <p:spPr bwMode="auto">
              <a:xfrm>
                <a:off x="5979420" y="3350983"/>
                <a:ext cx="96817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US" sz="1200" kern="0" dirty="0">
                    <a:solidFill>
                      <a:srgbClr val="517D21"/>
                    </a:solidFill>
                    <a:latin typeface="+mn-lt"/>
                    <a:ea typeface="+mn-ea"/>
                  </a:rPr>
                  <a:t>Clean</a:t>
                </a:r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FD398AE6-92B6-1FA7-502E-CB95D85761C5}"/>
                  </a:ext>
                </a:extLst>
              </p:cNvPr>
              <p:cNvSpPr/>
              <p:nvPr/>
            </p:nvSpPr>
            <p:spPr bwMode="auto">
              <a:xfrm>
                <a:off x="3217947" y="4836521"/>
                <a:ext cx="1249750" cy="975410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34" tIns="45718" rIns="91434" bIns="4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>
                  <a:spcAft>
                    <a:spcPts val="450"/>
                  </a:spcAft>
                </a:pPr>
                <a:endParaRPr lang="en-US" sz="1800" dirty="0" err="1">
                  <a:solidFill>
                    <a:schemeClr val="bg1"/>
                  </a:solidFill>
                  <a:latin typeface="+mn-lt"/>
                  <a:cs typeface="Arial"/>
                </a:endParaRPr>
              </a:p>
            </p:txBody>
          </p:sp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DF14608D-60FD-61AE-D6CA-1CC358A22605}"/>
                  </a:ext>
                </a:extLst>
              </p:cNvPr>
              <p:cNvSpPr/>
              <p:nvPr/>
            </p:nvSpPr>
            <p:spPr bwMode="auto">
              <a:xfrm>
                <a:off x="4467697" y="4836521"/>
                <a:ext cx="1249750" cy="975410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34" tIns="45718" rIns="91434" bIns="4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>
                  <a:spcAft>
                    <a:spcPts val="450"/>
                  </a:spcAft>
                </a:pPr>
                <a:endParaRPr lang="en-US" sz="1800" dirty="0" err="1">
                  <a:solidFill>
                    <a:schemeClr val="bg1"/>
                  </a:solidFill>
                  <a:latin typeface="+mn-lt"/>
                  <a:cs typeface="Arial"/>
                </a:endParaRPr>
              </a:p>
            </p:txBody>
          </p:sp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id="{B6EF703E-8F4C-CE8E-3FD9-E978635DA663}"/>
                  </a:ext>
                </a:extLst>
              </p:cNvPr>
              <p:cNvSpPr/>
              <p:nvPr/>
            </p:nvSpPr>
            <p:spPr bwMode="auto">
              <a:xfrm>
                <a:off x="3843486" y="3861111"/>
                <a:ext cx="1249750" cy="975410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34" tIns="45718" rIns="91434" bIns="4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>
                  <a:spcAft>
                    <a:spcPts val="450"/>
                  </a:spcAft>
                </a:pPr>
                <a:endParaRPr lang="en-US" sz="1800" dirty="0" err="1">
                  <a:solidFill>
                    <a:schemeClr val="bg1"/>
                  </a:solidFill>
                  <a:latin typeface="+mn-lt"/>
                  <a:cs typeface="Arial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8BB1499-E7CA-F32F-0D7C-DB8DB5F3FF9B}"/>
                  </a:ext>
                </a:extLst>
              </p:cNvPr>
              <p:cNvSpPr txBox="1"/>
              <p:nvPr/>
            </p:nvSpPr>
            <p:spPr bwMode="auto">
              <a:xfrm>
                <a:off x="4036049" y="4942482"/>
                <a:ext cx="87301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US" sz="1200" kern="0" dirty="0">
                    <a:solidFill>
                      <a:schemeClr val="bg1"/>
                    </a:solidFill>
                    <a:latin typeface="+mn-lt"/>
                    <a:ea typeface="+mn-ea"/>
                  </a:rPr>
                  <a:t>Affordable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78F6CDB-B189-F072-35BD-688A0B62280F}"/>
                  </a:ext>
                </a:extLst>
              </p:cNvPr>
              <p:cNvSpPr txBox="1"/>
              <p:nvPr/>
            </p:nvSpPr>
            <p:spPr bwMode="auto">
              <a:xfrm>
                <a:off x="3406892" y="5557655"/>
                <a:ext cx="87301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US" sz="1200" kern="0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</a:rPr>
                  <a:t>Accessible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FFFBA6D-B7AF-E791-A1EB-13E921E593BD}"/>
                  </a:ext>
                </a:extLst>
              </p:cNvPr>
              <p:cNvSpPr txBox="1"/>
              <p:nvPr/>
            </p:nvSpPr>
            <p:spPr bwMode="auto">
              <a:xfrm>
                <a:off x="4607820" y="5557655"/>
                <a:ext cx="96817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US" sz="1200" kern="0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</a:rPr>
                  <a:t>Inclusive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82EEB39-8C6D-F01F-EC82-A151ADE362D7}"/>
                  </a:ext>
                </a:extLst>
              </p:cNvPr>
              <p:cNvSpPr txBox="1"/>
              <p:nvPr/>
            </p:nvSpPr>
            <p:spPr bwMode="auto">
              <a:xfrm>
                <a:off x="4026052" y="4571838"/>
                <a:ext cx="87301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US" sz="1200" kern="0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</a:rPr>
                  <a:t>Fair</a:t>
                </a:r>
              </a:p>
            </p:txBody>
          </p:sp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E9DAA664-E0E0-7317-37A4-F73CBD37F863}"/>
                  </a:ext>
                </a:extLst>
              </p:cNvPr>
              <p:cNvSpPr/>
              <p:nvPr/>
            </p:nvSpPr>
            <p:spPr bwMode="auto">
              <a:xfrm>
                <a:off x="5961811" y="4836521"/>
                <a:ext cx="1249750" cy="975410"/>
              </a:xfrm>
              <a:prstGeom prst="triangle">
                <a:avLst/>
              </a:prstGeom>
              <a:solidFill>
                <a:srgbClr val="71A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34" tIns="45718" rIns="91434" bIns="4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>
                  <a:spcAft>
                    <a:spcPts val="450"/>
                  </a:spcAft>
                </a:pPr>
                <a:endParaRPr lang="en-US" sz="1800" dirty="0" err="1">
                  <a:solidFill>
                    <a:schemeClr val="bg1"/>
                  </a:solidFill>
                  <a:latin typeface="+mn-lt"/>
                  <a:cs typeface="Arial"/>
                </a:endParaRPr>
              </a:p>
            </p:txBody>
          </p:sp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id="{8193631A-B046-0C3D-201C-7261CD20010C}"/>
                  </a:ext>
                </a:extLst>
              </p:cNvPr>
              <p:cNvSpPr/>
              <p:nvPr/>
            </p:nvSpPr>
            <p:spPr bwMode="auto">
              <a:xfrm>
                <a:off x="7211561" y="4836521"/>
                <a:ext cx="1249750" cy="975410"/>
              </a:xfrm>
              <a:prstGeom prst="triangle">
                <a:avLst/>
              </a:prstGeom>
              <a:solidFill>
                <a:srgbClr val="71A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34" tIns="45718" rIns="91434" bIns="4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>
                  <a:spcAft>
                    <a:spcPts val="450"/>
                  </a:spcAft>
                </a:pPr>
                <a:endParaRPr lang="en-US" sz="1800" dirty="0" err="1">
                  <a:solidFill>
                    <a:schemeClr val="bg1"/>
                  </a:solidFill>
                  <a:latin typeface="+mn-lt"/>
                  <a:cs typeface="Arial"/>
                </a:endParaRPr>
              </a:p>
            </p:txBody>
          </p:sp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A5F447BD-755A-DD5A-3C5E-C3FB7FA75FB4}"/>
                  </a:ext>
                </a:extLst>
              </p:cNvPr>
              <p:cNvSpPr/>
              <p:nvPr/>
            </p:nvSpPr>
            <p:spPr bwMode="auto">
              <a:xfrm>
                <a:off x="6587350" y="3861111"/>
                <a:ext cx="1249750" cy="975410"/>
              </a:xfrm>
              <a:prstGeom prst="triangle">
                <a:avLst/>
              </a:prstGeom>
              <a:solidFill>
                <a:srgbClr val="71A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34" tIns="45718" rIns="91434" bIns="4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>
                  <a:spcAft>
                    <a:spcPts val="450"/>
                  </a:spcAft>
                </a:pPr>
                <a:endParaRPr lang="en-US" sz="1800" dirty="0" err="1">
                  <a:solidFill>
                    <a:schemeClr val="bg1"/>
                  </a:solidFill>
                  <a:latin typeface="+mn-lt"/>
                  <a:cs typeface="Arial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39C527F-1387-7B47-EB5E-3580AF8507AB}"/>
                  </a:ext>
                </a:extLst>
              </p:cNvPr>
              <p:cNvSpPr txBox="1"/>
              <p:nvPr/>
            </p:nvSpPr>
            <p:spPr bwMode="auto">
              <a:xfrm>
                <a:off x="6779913" y="4942482"/>
                <a:ext cx="87301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US" sz="1200" kern="0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</a:rPr>
                  <a:t>Reliable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0F8F567-809B-92A1-5033-DA5B09CDC72B}"/>
                  </a:ext>
                </a:extLst>
              </p:cNvPr>
              <p:cNvSpPr txBox="1"/>
              <p:nvPr/>
            </p:nvSpPr>
            <p:spPr bwMode="auto">
              <a:xfrm>
                <a:off x="6150756" y="5557655"/>
                <a:ext cx="87301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US" sz="1200" kern="0" dirty="0">
                    <a:solidFill>
                      <a:srgbClr val="002060"/>
                    </a:solidFill>
                    <a:latin typeface="+mn-lt"/>
                    <a:ea typeface="+mn-ea"/>
                  </a:rPr>
                  <a:t>Resilient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15EB5B7-6B9F-54F3-1ED4-7FAC94346485}"/>
                  </a:ext>
                </a:extLst>
              </p:cNvPr>
              <p:cNvSpPr txBox="1"/>
              <p:nvPr/>
            </p:nvSpPr>
            <p:spPr bwMode="auto">
              <a:xfrm>
                <a:off x="7351684" y="5557655"/>
                <a:ext cx="96817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US" sz="1200" kern="0" dirty="0">
                    <a:solidFill>
                      <a:srgbClr val="002060"/>
                    </a:solidFill>
                    <a:latin typeface="+mn-lt"/>
                    <a:ea typeface="+mn-ea"/>
                  </a:rPr>
                  <a:t>Smart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D6782C7-A5F2-6BDB-5FE4-67DD29C73D14}"/>
                  </a:ext>
                </a:extLst>
              </p:cNvPr>
              <p:cNvSpPr txBox="1"/>
              <p:nvPr/>
            </p:nvSpPr>
            <p:spPr bwMode="auto">
              <a:xfrm>
                <a:off x="6779913" y="4563476"/>
                <a:ext cx="87301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US" sz="1200" kern="0" dirty="0">
                    <a:solidFill>
                      <a:srgbClr val="002060"/>
                    </a:solidFill>
                    <a:latin typeface="+mn-lt"/>
                    <a:ea typeface="+mn-ea"/>
                  </a:rPr>
                  <a:t>Safe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193DB81-8218-8D7D-3371-BA10035A39C6}"/>
                  </a:ext>
                </a:extLst>
              </p:cNvPr>
              <p:cNvSpPr txBox="1"/>
              <p:nvPr/>
            </p:nvSpPr>
            <p:spPr bwMode="auto">
              <a:xfrm>
                <a:off x="5407649" y="2368759"/>
                <a:ext cx="87301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US" sz="1200" kern="0" dirty="0">
                    <a:solidFill>
                      <a:srgbClr val="517D21"/>
                    </a:solidFill>
                    <a:latin typeface="+mn-lt"/>
                    <a:ea typeface="+mn-ea"/>
                  </a:rPr>
                  <a:t>Innovative</a:t>
                </a:r>
              </a:p>
            </p:txBody>
          </p:sp>
        </p:grpSp>
        <p:pic>
          <p:nvPicPr>
            <p:cNvPr id="68" name="Graphic 67" descr="Leaf with solid fill">
              <a:extLst>
                <a:ext uri="{FF2B5EF4-FFF2-40B4-BE49-F238E27FC236}">
                  <a16:creationId xmlns:a16="http://schemas.microsoft.com/office/drawing/2014/main" id="{49BE1803-B9D4-017A-E767-6ABD7FA2A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09304" y="2997172"/>
              <a:ext cx="274320" cy="274320"/>
            </a:xfrm>
            <a:prstGeom prst="rect">
              <a:avLst/>
            </a:prstGeom>
          </p:spPr>
        </p:pic>
        <p:pic>
          <p:nvPicPr>
            <p:cNvPr id="69" name="Graphic 68" descr="Money with solid fill">
              <a:extLst>
                <a:ext uri="{FF2B5EF4-FFF2-40B4-BE49-F238E27FC236}">
                  <a16:creationId xmlns:a16="http://schemas.microsoft.com/office/drawing/2014/main" id="{08959E26-AB1C-2AEA-65EB-89E98ACA8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338464" y="5170476"/>
              <a:ext cx="274320" cy="274320"/>
            </a:xfrm>
            <a:prstGeom prst="rect">
              <a:avLst/>
            </a:prstGeom>
          </p:spPr>
        </p:pic>
        <p:pic>
          <p:nvPicPr>
            <p:cNvPr id="70" name="Graphic 69" descr="Lock with solid fill">
              <a:extLst>
                <a:ext uri="{FF2B5EF4-FFF2-40B4-BE49-F238E27FC236}">
                  <a16:creationId xmlns:a16="http://schemas.microsoft.com/office/drawing/2014/main" id="{42C9D527-0F58-28D8-B1E9-34F47E60F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7073737" y="5170476"/>
              <a:ext cx="274320" cy="274320"/>
            </a:xfrm>
            <a:prstGeom prst="rect">
              <a:avLst/>
            </a:prstGeom>
          </p:spPr>
        </p:pic>
        <p:pic>
          <p:nvPicPr>
            <p:cNvPr id="71" name="Graphic 70" descr="Lights On with solid fill">
              <a:extLst>
                <a:ext uri="{FF2B5EF4-FFF2-40B4-BE49-F238E27FC236}">
                  <a16:creationId xmlns:a16="http://schemas.microsoft.com/office/drawing/2014/main" id="{F34B4DF3-DEBB-05A9-37D5-75A085C7D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5709304" y="2050250"/>
              <a:ext cx="274320" cy="274320"/>
            </a:xfrm>
            <a:prstGeom prst="rect">
              <a:avLst/>
            </a:prstGeom>
          </p:spPr>
        </p:pic>
        <p:pic>
          <p:nvPicPr>
            <p:cNvPr id="72" name="Graphic 71" descr="Fast Forward with solid fill">
              <a:extLst>
                <a:ext uri="{FF2B5EF4-FFF2-40B4-BE49-F238E27FC236}">
                  <a16:creationId xmlns:a16="http://schemas.microsoft.com/office/drawing/2014/main" id="{0CC49010-75CB-8D3A-5D74-6BCFBC99A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5072177" y="2980394"/>
              <a:ext cx="274320" cy="274320"/>
            </a:xfrm>
            <a:prstGeom prst="rect">
              <a:avLst/>
            </a:prstGeom>
          </p:spPr>
        </p:pic>
        <p:pic>
          <p:nvPicPr>
            <p:cNvPr id="73" name="Graphic 72" descr="Renewable Energy with solid fill">
              <a:extLst>
                <a:ext uri="{FF2B5EF4-FFF2-40B4-BE49-F238E27FC236}">
                  <a16:creationId xmlns:a16="http://schemas.microsoft.com/office/drawing/2014/main" id="{E6B98B32-8339-DCF6-DF65-E88F89E6F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6347653" y="2980394"/>
              <a:ext cx="274320" cy="274320"/>
            </a:xfrm>
            <a:prstGeom prst="rect">
              <a:avLst/>
            </a:prstGeom>
          </p:spPr>
        </p:pic>
        <p:pic>
          <p:nvPicPr>
            <p:cNvPr id="74" name="Graphic 73" descr="Scales of justice with solid fill">
              <a:extLst>
                <a:ext uri="{FF2B5EF4-FFF2-40B4-BE49-F238E27FC236}">
                  <a16:creationId xmlns:a16="http://schemas.microsoft.com/office/drawing/2014/main" id="{1F9E6CE9-6670-A6E0-D951-F98BE20DC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4329769" y="4247393"/>
              <a:ext cx="274320" cy="274320"/>
            </a:xfrm>
            <a:prstGeom prst="rect">
              <a:avLst/>
            </a:prstGeom>
          </p:spPr>
        </p:pic>
        <p:pic>
          <p:nvPicPr>
            <p:cNvPr id="75" name="Graphic 74" descr="Universal access with solid fill">
              <a:extLst>
                <a:ext uri="{FF2B5EF4-FFF2-40B4-BE49-F238E27FC236}">
                  <a16:creationId xmlns:a16="http://schemas.microsoft.com/office/drawing/2014/main" id="{C2C0DE34-FCF8-F20F-CAAA-E2AA95E4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3692642" y="5177537"/>
              <a:ext cx="274320" cy="274320"/>
            </a:xfrm>
            <a:prstGeom prst="rect">
              <a:avLst/>
            </a:prstGeom>
          </p:spPr>
        </p:pic>
        <p:pic>
          <p:nvPicPr>
            <p:cNvPr id="76" name="Graphic 75" descr="Group success with solid fill">
              <a:extLst>
                <a:ext uri="{FF2B5EF4-FFF2-40B4-BE49-F238E27FC236}">
                  <a16:creationId xmlns:a16="http://schemas.microsoft.com/office/drawing/2014/main" id="{C1529CB2-F013-BA36-E09D-FCCE8DB1E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4968118" y="5177537"/>
              <a:ext cx="274320" cy="274320"/>
            </a:xfrm>
            <a:prstGeom prst="rect">
              <a:avLst/>
            </a:prstGeom>
          </p:spPr>
        </p:pic>
        <p:pic>
          <p:nvPicPr>
            <p:cNvPr id="77" name="Graphic 76" descr="Electrician female with solid fill">
              <a:extLst>
                <a:ext uri="{FF2B5EF4-FFF2-40B4-BE49-F238E27FC236}">
                  <a16:creationId xmlns:a16="http://schemas.microsoft.com/office/drawing/2014/main" id="{BE7C9097-05CC-0740-6DB1-B6FEEC248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p:blipFill>
          <p:spPr>
            <a:xfrm>
              <a:off x="7092683" y="4247393"/>
              <a:ext cx="274320" cy="274320"/>
            </a:xfrm>
            <a:prstGeom prst="rect">
              <a:avLst/>
            </a:prstGeom>
          </p:spPr>
        </p:pic>
        <p:pic>
          <p:nvPicPr>
            <p:cNvPr id="78" name="Graphic 77" descr="Electric Tower with solid fill">
              <a:extLst>
                <a:ext uri="{FF2B5EF4-FFF2-40B4-BE49-F238E27FC236}">
                  <a16:creationId xmlns:a16="http://schemas.microsoft.com/office/drawing/2014/main" id="{6AD5542D-7F32-02CA-0044-33C96CDD4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/>
          </p:blipFill>
          <p:spPr>
            <a:xfrm>
              <a:off x="6455556" y="5177537"/>
              <a:ext cx="274320" cy="274320"/>
            </a:xfrm>
            <a:prstGeom prst="rect">
              <a:avLst/>
            </a:prstGeom>
          </p:spPr>
        </p:pic>
        <p:pic>
          <p:nvPicPr>
            <p:cNvPr id="79" name="Graphic 78" descr="Internet Of Things with solid fill">
              <a:extLst>
                <a:ext uri="{FF2B5EF4-FFF2-40B4-BE49-F238E27FC236}">
                  <a16:creationId xmlns:a16="http://schemas.microsoft.com/office/drawing/2014/main" id="{B422DED7-AA84-8012-06BA-5BEF2A295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/>
          </p:blipFill>
          <p:spPr>
            <a:xfrm>
              <a:off x="7731032" y="5177537"/>
              <a:ext cx="274320" cy="274320"/>
            </a:xfrm>
            <a:prstGeom prst="rect">
              <a:avLst/>
            </a:prstGeom>
          </p:spPr>
        </p:pic>
      </p:grpSp>
      <p:pic>
        <p:nvPicPr>
          <p:cNvPr id="1028" name="Picture 4" descr="Berk Bozkurt on LinkedIn: #generatinggenius #nationalgrid #netzero  #springweek">
            <a:extLst>
              <a:ext uri="{FF2B5EF4-FFF2-40B4-BE49-F238E27FC236}">
                <a16:creationId xmlns:a16="http://schemas.microsoft.com/office/drawing/2014/main" id="{9D7E9FDF-63A8-9A24-8BD0-67C161510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28" y="3934054"/>
            <a:ext cx="1184699" cy="90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44647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E12FD6-603B-4E1F-CCE7-4584CCCC61DF}"/>
              </a:ext>
            </a:extLst>
          </p:cNvPr>
          <p:cNvSpPr txBox="1"/>
          <p:nvPr/>
        </p:nvSpPr>
        <p:spPr bwMode="auto">
          <a:xfrm>
            <a:off x="-34084" y="-9531"/>
            <a:ext cx="12192000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91440" rIns="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5555A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At National Grid, our vision is to be at the heart of a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clean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,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fair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,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resilient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and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affordable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energy future.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817A90-9231-1E62-8DAD-6BF12FC995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82888"/>
          <a:stretch/>
        </p:blipFill>
        <p:spPr>
          <a:xfrm>
            <a:off x="337352" y="1250479"/>
            <a:ext cx="2778711" cy="2259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818A8-33DF-718B-F5C0-A1BDA8B666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85" r="56760"/>
          <a:stretch/>
        </p:blipFill>
        <p:spPr>
          <a:xfrm>
            <a:off x="3116063" y="1250478"/>
            <a:ext cx="2542227" cy="22597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71341C-7B43-1CCE-FF03-23C595354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84" r="32731"/>
          <a:stretch/>
        </p:blipFill>
        <p:spPr>
          <a:xfrm>
            <a:off x="5658290" y="1250478"/>
            <a:ext cx="2790536" cy="2259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97E751-0CAB-4A17-59A2-79499C38D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437" r="3711"/>
          <a:stretch/>
        </p:blipFill>
        <p:spPr>
          <a:xfrm>
            <a:off x="8448826" y="1250478"/>
            <a:ext cx="3386031" cy="2259793"/>
          </a:xfrm>
          <a:prstGeom prst="rect">
            <a:avLst/>
          </a:prstGeom>
        </p:spPr>
      </p:pic>
      <p:pic>
        <p:nvPicPr>
          <p:cNvPr id="4" name="Picture 3" descr="A picture containing text, indoor, dark, silhouette&#10;&#10;Description automatically generated">
            <a:extLst>
              <a:ext uri="{FF2B5EF4-FFF2-40B4-BE49-F238E27FC236}">
                <a16:creationId xmlns:a16="http://schemas.microsoft.com/office/drawing/2014/main" id="{0C7AB0E9-F8A5-4264-7B70-197147C9244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29" y="3635425"/>
            <a:ext cx="932852" cy="7257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0937D6-D5F5-3576-0608-BD9DF65B164E}"/>
              </a:ext>
            </a:extLst>
          </p:cNvPr>
          <p:cNvSpPr txBox="1"/>
          <p:nvPr/>
        </p:nvSpPr>
        <p:spPr bwMode="auto">
          <a:xfrm>
            <a:off x="363812" y="3510271"/>
            <a:ext cx="2962275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b="0" kern="0" dirty="0">
                <a:solidFill>
                  <a:schemeClr val="tx1"/>
                </a:solidFill>
              </a:rPr>
              <a:t>Interconnect Large Scale renewables</a:t>
            </a:r>
          </a:p>
          <a:p>
            <a:pPr marL="285750" indent="-2857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0" dirty="0"/>
              <a:t>Enable and Optimize local DERs</a:t>
            </a:r>
          </a:p>
          <a:p>
            <a:pPr marL="285750" indent="-2857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0" dirty="0"/>
              <a:t>Reduce demand through EE and DR</a:t>
            </a:r>
          </a:p>
          <a:p>
            <a:pPr marL="285750" indent="-2857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b="0" kern="0" dirty="0">
                <a:solidFill>
                  <a:schemeClr val="tx1"/>
                </a:solidFill>
              </a:rPr>
              <a:t>Utilize Storage</a:t>
            </a:r>
          </a:p>
          <a:p>
            <a:pPr marL="285750" indent="-2857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0" dirty="0"/>
              <a:t>Advance Clean Transportation</a:t>
            </a:r>
          </a:p>
          <a:p>
            <a:pPr marL="285750" indent="-2857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b="0" kern="0" dirty="0">
                <a:solidFill>
                  <a:schemeClr val="tx1"/>
                </a:solidFill>
              </a:rPr>
              <a:t>Decarbonize out gas networks through use of RNG and hydrogen</a:t>
            </a:r>
          </a:p>
          <a:p>
            <a:pPr marL="285750" indent="-2857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0" dirty="0"/>
              <a:t>Integrate innovative technology to decarbonize heat</a:t>
            </a:r>
          </a:p>
          <a:p>
            <a:pPr marL="285750" indent="-2857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b="0" kern="0" dirty="0">
                <a:solidFill>
                  <a:schemeClr val="tx1"/>
                </a:solidFill>
              </a:rPr>
              <a:t>Build the grid of tomorrow to maintain r</a:t>
            </a:r>
            <a:r>
              <a:rPr lang="en-US" sz="1200" kern="0" dirty="0"/>
              <a:t>eliability and resiliency in the future and accommodate more DERs</a:t>
            </a:r>
            <a:endParaRPr lang="en-US" sz="1200" b="0" kern="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77EA68-E5E1-CC29-2093-EDC4852023D6}"/>
              </a:ext>
            </a:extLst>
          </p:cNvPr>
          <p:cNvSpPr txBox="1"/>
          <p:nvPr/>
        </p:nvSpPr>
        <p:spPr bwMode="auto">
          <a:xfrm>
            <a:off x="3422609" y="3510271"/>
            <a:ext cx="257865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b="0" kern="0" dirty="0">
                <a:solidFill>
                  <a:schemeClr val="tx1"/>
                </a:solidFill>
              </a:rPr>
              <a:t>Diverse customer base will need a diverse set of energy affordability program</a:t>
            </a:r>
          </a:p>
          <a:p>
            <a:pPr marL="285750" indent="-2857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0" dirty="0"/>
              <a:t>Leverage digital products and integrated energy planning across electric and gas to further optimize capital project costs</a:t>
            </a:r>
          </a:p>
          <a:p>
            <a:pPr marL="285750" indent="-2857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b="0" kern="0" dirty="0">
                <a:solidFill>
                  <a:schemeClr val="tx1"/>
                </a:solidFill>
              </a:rPr>
              <a:t>Accelerate social mobility in the communities we serve (higher clean energy jobs in state)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647401-FA4B-B4E1-0562-66AD6003D2A1}"/>
              </a:ext>
            </a:extLst>
          </p:cNvPr>
          <p:cNvSpPr txBox="1"/>
          <p:nvPr/>
        </p:nvSpPr>
        <p:spPr bwMode="auto">
          <a:xfrm>
            <a:off x="6190735" y="3435822"/>
            <a:ext cx="2578658" cy="281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b="0" kern="0" dirty="0">
                <a:solidFill>
                  <a:schemeClr val="tx1"/>
                </a:solidFill>
              </a:rPr>
              <a:t>Invest in our people and build the skills needed to deliver a clean energy future</a:t>
            </a:r>
          </a:p>
          <a:p>
            <a:pPr marL="285750" indent="-2857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0" dirty="0"/>
              <a:t>Future Digital technologies will support reliability and resiliency as the electric grid becomes more complex</a:t>
            </a:r>
          </a:p>
          <a:p>
            <a:pPr marL="285750" indent="-2857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b="0" kern="0" dirty="0">
                <a:solidFill>
                  <a:schemeClr val="tx1"/>
                </a:solidFill>
              </a:rPr>
              <a:t>Grow our capability in new technologies for areas such as fossil free heating</a:t>
            </a:r>
          </a:p>
          <a:p>
            <a:pPr marL="285750" indent="-2857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0" dirty="0"/>
              <a:t>Future operating platforms such as ADMS and DERMs will help to enable and monitor future markets for energy products</a:t>
            </a:r>
            <a:endParaRPr lang="en-US" sz="1200" b="0" kern="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21CA84-4896-0791-3485-F446A9BD294F}"/>
              </a:ext>
            </a:extLst>
          </p:cNvPr>
          <p:cNvSpPr txBox="1"/>
          <p:nvPr/>
        </p:nvSpPr>
        <p:spPr bwMode="auto">
          <a:xfrm>
            <a:off x="9055383" y="3435822"/>
            <a:ext cx="2578658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0" dirty="0"/>
              <a:t>Hire and develop employees needed to deliver a clean energy future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0" dirty="0"/>
              <a:t>Empower employees with proper on the job training 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0" dirty="0"/>
              <a:t>Keep promoting our company’s culture of “safe to speak” so that employees feel comfortable to voice their opinion</a:t>
            </a:r>
          </a:p>
          <a:p>
            <a:pPr marL="285750" indent="-285750" algn="l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0" dirty="0"/>
              <a:t>Create a diverse workforce that reflects the community we serve</a:t>
            </a:r>
          </a:p>
        </p:txBody>
      </p:sp>
    </p:spTree>
    <p:extLst>
      <p:ext uri="{BB962C8B-B14F-4D97-AF65-F5344CB8AC3E}">
        <p14:creationId xmlns:p14="http://schemas.microsoft.com/office/powerpoint/2010/main" val="216747945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W.Jhknjt9KIxQj2XtTEg"/>
</p:tagLst>
</file>

<file path=ppt/theme/theme1.xml><?xml version="1.0" encoding="utf-8"?>
<a:theme xmlns:a="http://schemas.openxmlformats.org/drawingml/2006/main" name="NationalGrid">
  <a:themeElements>
    <a:clrScheme name="Custom 38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55555A"/>
      </a:hlink>
      <a:folHlink>
        <a:srgbClr val="55555A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NationalGrid" id="{09353E8C-F664-457E-BA06-56753D2AA845}" vid="{CEE8C73D-0B12-4BEE-8BFA-C53002897A31}"/>
    </a:ext>
  </a:extLst>
</a:theme>
</file>

<file path=ppt/theme/theme2.xml><?xml version="1.0" encoding="utf-8"?>
<a:theme xmlns:a="http://schemas.openxmlformats.org/drawingml/2006/main" name="6_US PPT 2018 4x3">
  <a:themeElements>
    <a:clrScheme name="Custom 6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00148C"/>
      </a:hlink>
      <a:folHlink>
        <a:srgbClr val="0014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Presentation1" id="{9E405E24-4D8F-45E9-B7C1-DE8CFE413F7C}" vid="{32376E27-65FC-4E1F-8C9A-962F9B38E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781</Words>
  <Application>Microsoft Office PowerPoint</Application>
  <PresentationFormat>Widescreen</PresentationFormat>
  <Paragraphs>125</Paragraphs>
  <Slides>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Calibri</vt:lpstr>
      <vt:lpstr>NationalGrid</vt:lpstr>
      <vt:lpstr>6_US PPT 2018 4x3</vt:lpstr>
      <vt:lpstr>think-cell Slide</vt:lpstr>
      <vt:lpstr>PowerPoint Presentation</vt:lpstr>
      <vt:lpstr>4 key trends are driving us to transform and build our networks to enable a clean energy future</vt:lpstr>
      <vt:lpstr>The Climate Leadership and Community Protection Act lays out New York state’s goals and commitments to reduce economy-wide greenhouse gas emissions.</vt:lpstr>
      <vt:lpstr>National Grid’s strategy in NY must enable the CLCPA goals, while maintaining reliability and affordability for customers.</vt:lpstr>
      <vt:lpstr>A successful clean energy transition requires a complete transformation of our energy systems.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 has one of the most ambitious climate laws in the nation, and as a regulated utility with 4.2 M customers in NY, National Grid has a key role to play in decarbonization.</dc:title>
  <dc:creator>Md Sakib</dc:creator>
  <cp:lastModifiedBy>Peter Fusaro</cp:lastModifiedBy>
  <cp:revision>2</cp:revision>
  <dcterms:created xsi:type="dcterms:W3CDTF">2024-03-06T12:53:05Z</dcterms:created>
  <dcterms:modified xsi:type="dcterms:W3CDTF">2024-03-08T15:13:45Z</dcterms:modified>
</cp:coreProperties>
</file>