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411" r:id="rId5"/>
    <p:sldId id="409" r:id="rId6"/>
    <p:sldId id="392" r:id="rId7"/>
    <p:sldId id="294" r:id="rId8"/>
    <p:sldId id="414" r:id="rId9"/>
    <p:sldId id="260" r:id="rId10"/>
    <p:sldId id="397" r:id="rId11"/>
    <p:sldId id="415" r:id="rId12"/>
    <p:sldId id="406" r:id="rId13"/>
    <p:sldId id="4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EF"/>
    <a:srgbClr val="2A2934"/>
    <a:srgbClr val="FF655B"/>
    <a:srgbClr val="EDC659"/>
    <a:srgbClr val="53A2FD"/>
    <a:srgbClr val="124B32"/>
    <a:srgbClr val="D49CB7"/>
    <a:srgbClr val="F06F62"/>
    <a:srgbClr val="212121"/>
    <a:srgbClr val="F8F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6A586-17C0-5C46-B9EA-92BB15AB640B}" v="46" dt="2024-03-05T20:45:4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3"/>
    <p:restoredTop sz="95547"/>
  </p:normalViewPr>
  <p:slideViewPr>
    <p:cSldViewPr snapToGrid="0">
      <p:cViewPr varScale="1">
        <p:scale>
          <a:sx n="100" d="100"/>
          <a:sy n="100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902E8-8B64-844E-B29F-A1E840848FCD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53F02-E93E-5241-8D01-E42E01D8B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2460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acdde34b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acdde34b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Purpose: Overview of Kita and how we see insurance as a key enabler to de-risk financing into carbon projects.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en-GB" sz="1200" dirty="0">
              <a:solidFill>
                <a:srgbClr val="222222"/>
              </a:solidFill>
              <a:latin typeface="IBM Plex Sans"/>
            </a:endParaRP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Kita: We Insure Carbon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Insurance firm to de-risk high-quality carbon projects to enable them to scale.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See insurance as a key to unlocking institutional capital that the sector needs.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Building bespoke insurance products to solve pain points of market as they scale, to do so we: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Look at whole lifecycle of carbon credit (come to this later)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Key stakeholders (buy-side / sell-side / intermediaries).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All types of carbon project (</a:t>
            </a:r>
            <a:r>
              <a:rPr lang="en-GB" sz="1200" dirty="0" err="1">
                <a:solidFill>
                  <a:srgbClr val="222222"/>
                </a:solidFill>
                <a:latin typeface="IBM Plex Sans"/>
              </a:rPr>
              <a:t>NbS</a:t>
            </a:r>
            <a:r>
              <a:rPr lang="en-GB" sz="1200" dirty="0">
                <a:solidFill>
                  <a:srgbClr val="222222"/>
                </a:solidFill>
                <a:latin typeface="IBM Plex Sans"/>
              </a:rPr>
              <a:t> and Engineered, VCM and Compliance).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en-GB" sz="1200" dirty="0">
              <a:solidFill>
                <a:srgbClr val="222222"/>
              </a:solidFill>
              <a:latin typeface="IBM Plex San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B0604020202020204" pitchFamily="34" charset="0"/>
              <a:buChar char="-"/>
              <a:tabLst/>
              <a:defRPr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Logistics: 10-15 min presentation, then 5 min Q&amp;A.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Agenda: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en-GB" sz="1200" dirty="0">
              <a:solidFill>
                <a:srgbClr val="222222"/>
              </a:solidFill>
              <a:latin typeface="IBM Plex Sans"/>
            </a:endParaRP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Why is insurance a key enabler for climate finance and risk taking?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What risks in the carbon markets are insurable?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How does carbon insurance unlock more finance?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Q&amp;A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8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Lloyd’s of London – global specialist insurance &amp; reinsurance marketplace.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AA credit rating in our policies = peace of mind &amp; capital relief.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acdde34b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acdde34b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endParaRPr lang="en-US" dirty="0"/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Role of Insurance is to assess, price and transfer risk.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Swap uncertainty of future losses with certainty of premium.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Insurance is a key risk management tool.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Risk Management is about assessing, prioritizing &amp; mitigating risk.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It is helpful to think about this in the context of potential frequency &amp; severity of losses (e.g. $ at risk).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Insurance role is manage volatility against low-frequency, high-severity events.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Insurers really appreciate firms (buyers &amp; sellers) with good risk management &amp; due diligence = more information &amp; better.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As mentioned, if buying credits, then buying risk, but let’s break down those risks…</a:t>
            </a:r>
          </a:p>
        </p:txBody>
      </p:sp>
    </p:spTree>
    <p:extLst>
      <p:ext uri="{BB962C8B-B14F-4D97-AF65-F5344CB8AC3E}">
        <p14:creationId xmlns:p14="http://schemas.microsoft.com/office/powerpoint/2010/main" val="364600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acdde34b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acdde34b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r>
              <a:rPr lang="en-US" dirty="0"/>
              <a:t>A balance between traditional risk management practices and innovation; a stamp of confidence; a detailed assessment of carbon project risk; encourage market participants to take risks.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endParaRPr lang="en-US" dirty="0"/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Applying insurance-led analysis to carbon transactions leads to an increase in standards of delivery, transparency and management and supports price differentials that drive a flight to quality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“Risk transfer solutions…are financial shock absorbers, reducing a company’s potential financial loss if a risk manifests and smoothing its experience in volatile conditions.” - CREO, “An Introduction to Risk Transfer Solutions for Climate Projects”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by transferring risk off balance sheet, companies can accelerate (or can we say 'leverage'?) their impact via investing in more projects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What can carbon insurance offer?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The ability to lock in preferred pricing and secure supply, safeguarding climate commitments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Confidence that strong due diligence and risk management is in place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Reduce risk on your balance sheet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Enable improved financing terms / lower cost of capital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Flexibility in how eligible claims are settled: opt for cash or replacement like-for-like carbon credits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en-GB" sz="1200" dirty="0">
              <a:solidFill>
                <a:srgbClr val="222222"/>
              </a:solidFill>
              <a:latin typeface="IBM Plex Sans"/>
            </a:endParaRP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The ability for insurance to be used to wrap uncertain/new businesses with a regulated, high credit rating, low counterparty risk, financial institution.</a:t>
            </a:r>
            <a:br>
              <a:rPr lang="en-GB" sz="1200" dirty="0">
                <a:solidFill>
                  <a:srgbClr val="222222"/>
                </a:solidFill>
                <a:latin typeface="IBM Plex Sans"/>
              </a:rPr>
            </a:br>
            <a:r>
              <a:rPr lang="en-GB" sz="1200" dirty="0">
                <a:solidFill>
                  <a:srgbClr val="222222"/>
                </a:solidFill>
                <a:latin typeface="IBM Plex Sans"/>
              </a:rPr>
              <a:t>for buyers making prepayments/investments into projects, the existence of insurance to protect </a:t>
            </a:r>
            <a:r>
              <a:rPr lang="en-GB" sz="1200" dirty="0" err="1">
                <a:solidFill>
                  <a:srgbClr val="222222"/>
                </a:solidFill>
                <a:latin typeface="IBM Plex Sans"/>
              </a:rPr>
              <a:t>underdelivery</a:t>
            </a:r>
            <a:r>
              <a:rPr lang="en-GB" sz="1200" dirty="0">
                <a:solidFill>
                  <a:srgbClr val="222222"/>
                </a:solidFill>
                <a:latin typeface="IBM Plex Sans"/>
              </a:rPr>
              <a:t> should unlock much cheaper bank financing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Even if buyers are not seeking bank financing of their prepayments/investments, having insurance may open up the possibility of banking instruments like receivables purchasing agreement (this is more of a longshot)</a:t>
            </a:r>
          </a:p>
          <a:p>
            <a:pPr marL="380990" indent="-38099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en-GB" sz="1200" dirty="0">
                <a:solidFill>
                  <a:srgbClr val="222222"/>
                </a:solidFill>
                <a:latin typeface="IBM Plex Sans"/>
              </a:rPr>
              <a:t>You could also mention that providing us with capacity and thus underwriting these projects, is a diversified, nice return and fights climate change.</a:t>
            </a:r>
          </a:p>
          <a:p>
            <a:pPr marL="457200" lvl="0" indent="-292100" algn="just" rtl="0">
              <a:spcBef>
                <a:spcPts val="400"/>
              </a:spcBef>
              <a:spcAft>
                <a:spcPts val="0"/>
              </a:spcAft>
              <a:buSzPts val="1000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16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86564721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86564721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In terms of risks for carbon credits, there is a nuance</a:t>
            </a:r>
            <a:r>
              <a:rPr lang="en-GB" b="0" dirty="0">
                <a:solidFill>
                  <a:schemeClr val="dk1"/>
                </a:solidFill>
              </a:rPr>
              <a:t> between physical risk to the project and the risks to the carbon credits.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Some overlap, some are specific.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Insurance can take this into account.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Similar in some ways to physical commodities markets – e.g. Oil firm has risks that are different to buyer vs traders of oil.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Nuance is: end product isn’t physically delivery like oil, but intangible.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6 broad risk themes, as well as reputation risk.</a:t>
            </a:r>
          </a:p>
          <a:p>
            <a:pPr marL="171450" indent="-171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dk1"/>
                </a:solidFill>
              </a:rPr>
              <a:t>Explain these over lifecycle of a credit on next slide.</a:t>
            </a:r>
            <a:endParaRPr b="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2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Looking at risk over lifecycle of a credit, we see 3 main phases, with 2 key milestones.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Concept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Execution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Retirement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Validation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Issuance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Will run through these each briefly, but there’s a ton of risk both early on (non-delivery) as well as post-issuance.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X6 key risk themes + reputational”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reputational is pervasive: companies want to do the right thing.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Buying credits= buying risk.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Reputational: The risk that an organisation may suffer reputational damage due to factors such as the credit used or claims used/end-use of the credit.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Non-Delivery: The risk that the credits expected/promised from a project are not delivered in part or in full.</a:t>
            </a:r>
            <a:r>
              <a:rPr lang="en-US" dirty="0">
                <a:solidFill>
                  <a:schemeClr val="dk1"/>
                </a:solidFill>
              </a:rPr>
              <a:t> This is where Kita’s main product comes in (later slide)</a:t>
            </a: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dk1"/>
                </a:solidFill>
              </a:rPr>
              <a:t>Price: For companies that trade or invest in carbon credits, market prices can be turbulent. For companies that use carbon credits to meet net zero targets, price poses a wider risk. If a corporate is forced to replace carbon credits due to invalidation, it takes on a potentially uncapped future liability by being forced to replace those credits at unknown future prices.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Reversal: The risk that carbon captured by a project may be re-released into the atmosphere. This risk is most significant for forestry and land-use projects, for example if a forest burns down. Engineered solutions could suffer a reversal, for example if carbon stored underground leaked</a:t>
            </a:r>
            <a:r>
              <a:rPr lang="en-US" dirty="0">
                <a:solidFill>
                  <a:schemeClr val="dk1"/>
                </a:solidFill>
              </a:rPr>
              <a:t> or biochar for change of use – eg burnt for energy.</a:t>
            </a: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Counterparty: The risk that parties within the transaction may default on the contract and not fulfil their obligations. This can be a particular concern within the VCM, as it is an unregulated market with a large number of small companies in a wide range of jurisdictions. A lack of standardised contracts can exacerbate this risk.</a:t>
            </a: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Invalidation: The risk that the carbon credits or an entire project are invalidated, for example due to a fraudulent or negligent act, a significant reversal of carbon dioxide back into the atmosphere or a significant shift in methodology.</a:t>
            </a:r>
            <a:r>
              <a:rPr lang="en-US" dirty="0">
                <a:solidFill>
                  <a:schemeClr val="dk1"/>
                </a:solidFill>
              </a:rPr>
              <a:t> Kita provide coverage for this also.</a:t>
            </a: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Political: The risk that a host country may alter its regulations, impacting the carbon project, transaction or sale of credits. This is an emerging risk, in particular for Article 6 markets.</a:t>
            </a:r>
            <a:endParaRPr lang="en-US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</a:endParaRPr>
          </a:p>
          <a:p>
            <a:pPr marL="628650" lvl="1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These are key risk themes and relative risk level over life of a credit. Will just show how we think about the non-delivery &amp; non-payment aspects in particular.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Insurance for: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1. buyers/investors who pre-purchase credits or invest for a future stream of credits.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2. lenders who are financing players in the value chain against non-payment.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Non-delivery means: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X tonnes of Carbon at Y $ per tonne for delivery at date Z.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If don’t receive all or part of carbon, then Kita makes whole.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Cash or like-for-like carbon credits.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‘All Risks’ product, covers: avoidable, unavoidable and changes to carbon standards.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Only exclusion is political risk (working on new product for this).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</a:rPr>
              <a:t>Non-payment: traditional credit insurance product, eligible for capital relief and therefore lower Cost of Capital and risk-adjusted returns.</a:t>
            </a:r>
          </a:p>
        </p:txBody>
      </p:sp>
    </p:spTree>
    <p:extLst>
      <p:ext uri="{BB962C8B-B14F-4D97-AF65-F5344CB8AC3E}">
        <p14:creationId xmlns:p14="http://schemas.microsoft.com/office/powerpoint/2010/main" val="324217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5e166e0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5e166e0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2277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349B-9E83-D99A-FB82-96F1B5DFE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3306" y="1629574"/>
            <a:ext cx="866667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 logo with a tree and text&#10;&#10;Description automatically generated">
            <a:extLst>
              <a:ext uri="{FF2B5EF4-FFF2-40B4-BE49-F238E27FC236}">
                <a16:creationId xmlns:a16="http://schemas.microsoft.com/office/drawing/2014/main" id="{EFA77A9E-64A4-6E12-3AE6-FD1590B4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5376" y="395461"/>
            <a:ext cx="1610345" cy="1629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1B102C-5096-0035-B6D7-D36A5FD25051}"/>
              </a:ext>
            </a:extLst>
          </p:cNvPr>
          <p:cNvSpPr/>
          <p:nvPr userDrawn="1"/>
        </p:nvSpPr>
        <p:spPr>
          <a:xfrm>
            <a:off x="3027468" y="4008201"/>
            <a:ext cx="4385022" cy="1615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FBE3808-8B64-B5ED-6D01-8CA38D60B5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23305" y="4478332"/>
            <a:ext cx="8666671" cy="205195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9893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1AB7-31C4-19FA-EC55-881E12E8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507F9-79BE-5D8C-9E6F-2563A25D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D9AEA-399A-75D5-C159-93042C4BE51E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579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8F72-3F50-DAF5-74FA-73DF1C2E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C58A-C21D-4138-B2D5-925BD3F06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33" y="176566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CACAE-6B46-ADDD-25E8-75AB62334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533" y="17656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810E3-4FC3-F57C-8C10-3912F9AD00B7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11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8F72-3F50-DAF5-74FA-73DF1C2E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C58A-C21D-4138-B2D5-925BD3F06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33" y="176566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CACAE-6B46-ADDD-25E8-75AB62334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533" y="17656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FFBF9-A297-10ED-B1B0-47EFB501CF0A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914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8574-2643-F184-0709-0F1EB5A3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9017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ABF6-409E-8E90-39A0-6BFD23EA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33" y="160621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FC382-34CE-72E3-C5B7-AC8D2B935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533" y="2430124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0EBE8-2E25-2066-B6C9-2B9F65427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0945" y="160621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F36F3-56F6-0169-F846-ED18DEC76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0945" y="2430124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D13EF0-3993-FC9A-3C09-B7639797CAFB}"/>
              </a:ext>
            </a:extLst>
          </p:cNvPr>
          <p:cNvSpPr/>
          <p:nvPr userDrawn="1"/>
        </p:nvSpPr>
        <p:spPr>
          <a:xfrm>
            <a:off x="328533" y="1308879"/>
            <a:ext cx="30375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CC09-8872-B873-5E5E-0DE012A96A4A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665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6E803-624D-E41F-B635-8CC47C97E383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934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DCDDCA-9CFC-A6CF-49ED-13C222DC8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33" y="449705"/>
            <a:ext cx="10569316" cy="60560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E23F3-CAA9-F616-C8B8-C7D6911BAD2C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8073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F12-57C3-10B3-671D-A3709C32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2253"/>
            <a:ext cx="5441091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997D3-898F-8D7F-0DBC-6319FD36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466" y="987425"/>
            <a:ext cx="4961744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9E9B-D6A7-ED2D-B269-DEEB8CEAB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3210"/>
            <a:ext cx="54410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A940B-1620-0D2B-FCB6-834FE27F7F09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872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E85E-F920-346C-1874-7D27CF1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707773"/>
            <a:ext cx="4429635" cy="55930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1C8C4-850D-BA1F-CADD-A68278A98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8ECAD-6A28-7B8D-8580-F7CFC28B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533" y="1753849"/>
            <a:ext cx="4443492" cy="4250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03C63-05FE-6923-775C-A66652A8C546}"/>
              </a:ext>
            </a:extLst>
          </p:cNvPr>
          <p:cNvSpPr/>
          <p:nvPr userDrawn="1"/>
        </p:nvSpPr>
        <p:spPr>
          <a:xfrm>
            <a:off x="328533" y="1323869"/>
            <a:ext cx="303753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31472-BEC4-326B-3B54-E3638FBEE525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919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E4C4-548C-2D70-905B-F5122CB2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74" y="1888761"/>
            <a:ext cx="9173981" cy="313294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70DBD-CDC7-48B5-89B2-CFDD11AED2FD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0451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E4C4-548C-2D70-905B-F5122CB2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74" y="1888761"/>
            <a:ext cx="9173981" cy="313294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579EC-55EF-DF4F-3D2D-B113BCD8AF8E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9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95066-3E37-7329-EF9E-BF6E43FFD68A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239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5E382-F761-0F2A-77C6-08CEF59E1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EB2BC-ADEF-3888-8A88-FAEB20D5A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B08EF-CF89-6EEF-ED94-5CFA2052ED58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062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297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4" y="305165"/>
            <a:ext cx="661191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855606"/>
            <a:ext cx="661191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DF5718-890D-B179-CACA-C1063FE160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86149" y="-1"/>
            <a:ext cx="5105851" cy="68580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3F9B-18AE-71DB-91A2-1FA7E5947C44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359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84061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7A28B-6321-82F2-92F5-373428C09342}"/>
              </a:ext>
            </a:extLst>
          </p:cNvPr>
          <p:cNvSpPr/>
          <p:nvPr userDrawn="1"/>
        </p:nvSpPr>
        <p:spPr>
          <a:xfrm>
            <a:off x="328533" y="1323869"/>
            <a:ext cx="303753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0CDE1-FA91-365F-A539-05509082086A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40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84061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7A28B-6321-82F2-92F5-373428C09342}"/>
              </a:ext>
            </a:extLst>
          </p:cNvPr>
          <p:cNvSpPr/>
          <p:nvPr userDrawn="1"/>
        </p:nvSpPr>
        <p:spPr>
          <a:xfrm>
            <a:off x="328533" y="1323869"/>
            <a:ext cx="303753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24A5-78CB-5ED5-39F8-BBF018FC088F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01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840616"/>
            <a:ext cx="66868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19FFE-1CD6-8214-9A00-8FE95D1CEDBA}"/>
              </a:ext>
            </a:extLst>
          </p:cNvPr>
          <p:cNvSpPr/>
          <p:nvPr userDrawn="1"/>
        </p:nvSpPr>
        <p:spPr>
          <a:xfrm>
            <a:off x="328533" y="1308879"/>
            <a:ext cx="303753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45EBF-12B9-7345-4C53-A8B4D51672B2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507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3" y="2645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840616"/>
            <a:ext cx="66868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19FFE-1CD6-8214-9A00-8FE95D1CEDBA}"/>
              </a:ext>
            </a:extLst>
          </p:cNvPr>
          <p:cNvSpPr/>
          <p:nvPr userDrawn="1"/>
        </p:nvSpPr>
        <p:spPr>
          <a:xfrm>
            <a:off x="328533" y="1308879"/>
            <a:ext cx="303753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DC394-A4B8-B7B6-057F-6E758150C58D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tx1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50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CB5B-793B-B7FD-34B4-EA84B034C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3" y="26454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CAF9-8A00-3F40-062D-AE0C8475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975527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8ACD5-1702-EBA7-A798-C16763749589}"/>
              </a:ext>
            </a:extLst>
          </p:cNvPr>
          <p:cNvSpPr/>
          <p:nvPr userDrawn="1"/>
        </p:nvSpPr>
        <p:spPr>
          <a:xfrm>
            <a:off x="328533" y="1308879"/>
            <a:ext cx="30375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21D00-D9D6-A740-B8BF-1DE15964FC70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992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067A-9C65-165C-4AB8-A545690C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8011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layfair Display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6A3F4-16F8-6442-752F-EBA1B856BBDD}"/>
              </a:ext>
            </a:extLst>
          </p:cNvPr>
          <p:cNvSpPr txBox="1"/>
          <p:nvPr userDrawn="1"/>
        </p:nvSpPr>
        <p:spPr>
          <a:xfrm>
            <a:off x="1023445" y="6492875"/>
            <a:ext cx="101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USBI   •   </a:t>
            </a:r>
            <a:r>
              <a:rPr lang="en-US" sz="1200" b="1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BIOCHARCONFERENCE.COM</a:t>
            </a:r>
            <a:r>
              <a:rPr lang="en-US" sz="1200" b="0" i="0" u="none" strike="noStrike" dirty="0">
                <a:solidFill>
                  <a:schemeClr val="bg2"/>
                </a:solidFill>
                <a:effectLst/>
                <a:latin typeface="Work Sans" pitchFamily="2" charset="77"/>
              </a:rPr>
              <a:t>   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Work Sans" pitchFamily="2" charset="77"/>
              </a:rPr>
              <a:t>•   FEB. 12–15, 2024</a:t>
            </a:r>
            <a:endParaRPr lang="en-US" sz="1200" dirty="0">
              <a:solidFill>
                <a:schemeClr val="bg2"/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56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01291-6F2C-13F1-457D-61EF9FCE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96F6A-C70E-B946-75E3-F36271287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2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6" r:id="rId5"/>
    <p:sldLayoutId id="2147483661" r:id="rId6"/>
    <p:sldLayoutId id="2147483667" r:id="rId7"/>
    <p:sldLayoutId id="2147483662" r:id="rId8"/>
    <p:sldLayoutId id="2147483654" r:id="rId9"/>
    <p:sldLayoutId id="2147483651" r:id="rId10"/>
    <p:sldLayoutId id="2147483668" r:id="rId11"/>
    <p:sldLayoutId id="2147483652" r:id="rId12"/>
    <p:sldLayoutId id="2147483653" r:id="rId13"/>
    <p:sldLayoutId id="2147483655" r:id="rId14"/>
    <p:sldLayoutId id="2147483665" r:id="rId15"/>
    <p:sldLayoutId id="2147483656" r:id="rId16"/>
    <p:sldLayoutId id="2147483657" r:id="rId17"/>
    <p:sldLayoutId id="2147483658" r:id="rId18"/>
    <p:sldLayoutId id="2147483663" r:id="rId19"/>
    <p:sldLayoutId id="2147483659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layfair Display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kita.eart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F6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197CDE51-C038-77EE-0789-1328397BF63F}"/>
              </a:ext>
            </a:extLst>
          </p:cNvPr>
          <p:cNvSpPr txBox="1"/>
          <p:nvPr/>
        </p:nvSpPr>
        <p:spPr>
          <a:xfrm>
            <a:off x="1509712" y="4422565"/>
            <a:ext cx="9172575" cy="159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Carbon Insurance:</a:t>
            </a:r>
            <a:br>
              <a:rPr lang="en-US" sz="2800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-US" sz="2800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to Unlock Financing and De-Risk Carbon Projects</a:t>
            </a:r>
            <a:endParaRPr lang="en-US" sz="2800" dirty="0">
              <a:solidFill>
                <a:srgbClr val="FF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James Kench CFA – Head of Insurance</a:t>
            </a:r>
            <a:endParaRPr sz="2000" dirty="0">
              <a:solidFill>
                <a:srgbClr val="2A293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1C5B94C1-BDC4-06CB-C60E-42B167DE25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01" y="1771033"/>
            <a:ext cx="7343001" cy="226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0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55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197CDE51-C038-77EE-0789-1328397BF63F}"/>
              </a:ext>
            </a:extLst>
          </p:cNvPr>
          <p:cNvSpPr txBox="1"/>
          <p:nvPr/>
        </p:nvSpPr>
        <p:spPr>
          <a:xfrm>
            <a:off x="1957000" y="4491868"/>
            <a:ext cx="82780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Insure Carbon</a:t>
            </a:r>
            <a:endParaRPr sz="2400" dirty="0">
              <a:solidFill>
                <a:srgbClr val="2A293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1C5B94C1-BDC4-06CB-C60E-42B167DE25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01" y="1771033"/>
            <a:ext cx="7343001" cy="22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BE23789B-BB61-C189-0ACB-4E8959B0A4FB}"/>
              </a:ext>
            </a:extLst>
          </p:cNvPr>
          <p:cNvSpPr txBox="1"/>
          <p:nvPr/>
        </p:nvSpPr>
        <p:spPr>
          <a:xfrm>
            <a:off x="1897867" y="6122400"/>
            <a:ext cx="839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067" u="sng" dirty="0">
                <a:solidFill>
                  <a:srgbClr val="F9F5EF"/>
                </a:solidFill>
                <a:latin typeface="IBM Plex Mono"/>
                <a:ea typeface="IBM Plex Mono"/>
                <a:cs typeface="IBM Plex Mono"/>
                <a:sym typeface="IBM Plex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www.kita.earth</a:t>
            </a:r>
            <a:endParaRPr sz="1067" u="sng" dirty="0">
              <a:solidFill>
                <a:srgbClr val="F9F5EF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  <p:extLst>
      <p:ext uri="{BB962C8B-B14F-4D97-AF65-F5344CB8AC3E}">
        <p14:creationId xmlns:p14="http://schemas.microsoft.com/office/powerpoint/2010/main" val="275783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180332" y="133767"/>
            <a:ext cx="10478139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Carbon Markets</a:t>
            </a:r>
          </a:p>
          <a:p>
            <a:r>
              <a:rPr lang="en-US" sz="2133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An Investment Opportunity &amp; Potential Liability…Currently Uninsured</a:t>
            </a:r>
          </a:p>
        </p:txBody>
      </p:sp>
      <p:pic>
        <p:nvPicPr>
          <p:cNvPr id="192" name="Google Shape;193;p23">
            <a:extLst>
              <a:ext uri="{FF2B5EF4-FFF2-40B4-BE49-F238E27FC236}">
                <a16:creationId xmlns:a16="http://schemas.microsoft.com/office/drawing/2014/main" id="{9E44D1DF-9829-263F-91DD-623CF3FD7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7;p26">
            <a:extLst>
              <a:ext uri="{FF2B5EF4-FFF2-40B4-BE49-F238E27FC236}">
                <a16:creationId xmlns:a16="http://schemas.microsoft.com/office/drawing/2014/main" id="{FB16CF3D-993D-29C9-DFD4-C02A39E8866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638" y="1137820"/>
            <a:ext cx="8254724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1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2;p27">
            <a:extLst>
              <a:ext uri="{FF2B5EF4-FFF2-40B4-BE49-F238E27FC236}">
                <a16:creationId xmlns:a16="http://schemas.microsoft.com/office/drawing/2014/main" id="{D4CFB37F-E125-E2E4-AF1F-4BC633312A0A}"/>
              </a:ext>
            </a:extLst>
          </p:cNvPr>
          <p:cNvSpPr txBox="1"/>
          <p:nvPr/>
        </p:nvSpPr>
        <p:spPr>
          <a:xfrm>
            <a:off x="180329" y="133767"/>
            <a:ext cx="10463147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About Kita</a:t>
            </a:r>
          </a:p>
          <a:p>
            <a:r>
              <a:rPr lang="en-US" sz="2130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  <a:sym typeface="IBM Plex Sans"/>
              </a:rPr>
              <a:t>Lloyd’s of London Innovation Alumnus | Backed by Leading Global (Re)Insurers</a:t>
            </a:r>
            <a:endParaRPr lang="en-US" sz="2130" dirty="0">
              <a:solidFill>
                <a:srgbClr val="2A2935"/>
              </a:solidFill>
              <a:latin typeface="IBM Plex Sans"/>
              <a:ea typeface="IBM Plex Sans"/>
              <a:cs typeface="IBM Plex Sans"/>
            </a:endParaRPr>
          </a:p>
          <a:p>
            <a:endParaRPr lang="en-US" sz="2400" dirty="0">
              <a:solidFill>
                <a:srgbClr val="FF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" name="Google Shape;327;p27">
            <a:extLst>
              <a:ext uri="{FF2B5EF4-FFF2-40B4-BE49-F238E27FC236}">
                <a16:creationId xmlns:a16="http://schemas.microsoft.com/office/drawing/2014/main" id="{25E8DBE3-AA09-8A26-E95A-891CC687F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2;p17">
            <a:extLst>
              <a:ext uri="{FF2B5EF4-FFF2-40B4-BE49-F238E27FC236}">
                <a16:creationId xmlns:a16="http://schemas.microsoft.com/office/drawing/2014/main" id="{D94FE842-1DFB-8E7D-9F92-88A20F7445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5;p17">
            <a:extLst>
              <a:ext uri="{FF2B5EF4-FFF2-40B4-BE49-F238E27FC236}">
                <a16:creationId xmlns:a16="http://schemas.microsoft.com/office/drawing/2014/main" id="{FEE17D25-227F-11D7-9C9D-0A7D0CD115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3163" y="1818238"/>
            <a:ext cx="741170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17334-B9D6-0F61-9503-3C818A98B26B}"/>
              </a:ext>
            </a:extLst>
          </p:cNvPr>
          <p:cNvSpPr txBox="1"/>
          <p:nvPr/>
        </p:nvSpPr>
        <p:spPr>
          <a:xfrm>
            <a:off x="1508964" y="4032710"/>
            <a:ext cx="2194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A2934"/>
                </a:solidFill>
                <a:latin typeface="IBM Plex Sans" panose="020B0503050203000203" pitchFamily="34" charset="0"/>
              </a:rPr>
              <a:t>A</a:t>
            </a:r>
            <a:b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</a:br>
            <a: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  <a:t>Excellent</a:t>
            </a:r>
          </a:p>
          <a:p>
            <a:r>
              <a:rPr lang="en-US" b="1" dirty="0">
                <a:solidFill>
                  <a:srgbClr val="2A2934"/>
                </a:solidFill>
                <a:latin typeface="IBM Plex Sans" panose="020B0503050203000203" pitchFamily="34" charset="0"/>
              </a:rPr>
              <a:t>A.M. Best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D00707-16DF-9AB7-6ED2-D66D238C85FE}"/>
              </a:ext>
            </a:extLst>
          </p:cNvPr>
          <p:cNvCxnSpPr>
            <a:cxnSpLocks/>
          </p:cNvCxnSpPr>
          <p:nvPr/>
        </p:nvCxnSpPr>
        <p:spPr>
          <a:xfrm>
            <a:off x="1405042" y="4032710"/>
            <a:ext cx="0" cy="1536192"/>
          </a:xfrm>
          <a:prstGeom prst="line">
            <a:avLst/>
          </a:prstGeom>
          <a:ln w="25400">
            <a:solidFill>
              <a:srgbClr val="2A2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CDFC18-4778-6B72-CB36-F41C25780F30}"/>
              </a:ext>
            </a:extLst>
          </p:cNvPr>
          <p:cNvSpPr txBox="1"/>
          <p:nvPr/>
        </p:nvSpPr>
        <p:spPr>
          <a:xfrm>
            <a:off x="4088442" y="4032710"/>
            <a:ext cx="2194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A2934"/>
                </a:solidFill>
                <a:latin typeface="IBM Plex Sans" panose="020B0503050203000203" pitchFamily="34" charset="0"/>
              </a:rPr>
              <a:t>AA-</a:t>
            </a:r>
            <a:b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</a:br>
            <a: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  <a:t>Very Strong</a:t>
            </a:r>
          </a:p>
          <a:p>
            <a:r>
              <a:rPr lang="en-US" b="1" dirty="0">
                <a:solidFill>
                  <a:srgbClr val="2A2934"/>
                </a:solidFill>
                <a:latin typeface="IBM Plex Sans" panose="020B0503050203000203" pitchFamily="34" charset="0"/>
              </a:rPr>
              <a:t>Fitch Ratings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1AB82-EEA3-A813-9FB0-0DD8C27F47EE}"/>
              </a:ext>
            </a:extLst>
          </p:cNvPr>
          <p:cNvSpPr txBox="1"/>
          <p:nvPr/>
        </p:nvSpPr>
        <p:spPr>
          <a:xfrm>
            <a:off x="6667920" y="4032710"/>
            <a:ext cx="2194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A2934"/>
                </a:solidFill>
                <a:latin typeface="IBM Plex Sans" panose="020B0503050203000203" pitchFamily="34" charset="0"/>
              </a:rPr>
              <a:t>AA-</a:t>
            </a:r>
            <a:b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</a:br>
            <a: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  <a:t>Very Strong</a:t>
            </a:r>
          </a:p>
          <a:p>
            <a:r>
              <a:rPr lang="en-US" b="1" dirty="0">
                <a:solidFill>
                  <a:srgbClr val="2A2934"/>
                </a:solidFill>
                <a:latin typeface="IBM Plex Sans" panose="020B0503050203000203" pitchFamily="34" charset="0"/>
              </a:rPr>
              <a:t>Kroll Bond Rating Agency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5DEFC-8E41-C8D8-4B88-D4EE03BED4DA}"/>
              </a:ext>
            </a:extLst>
          </p:cNvPr>
          <p:cNvSpPr txBox="1"/>
          <p:nvPr/>
        </p:nvSpPr>
        <p:spPr>
          <a:xfrm>
            <a:off x="9247399" y="4032710"/>
            <a:ext cx="21934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A2934"/>
                </a:solidFill>
                <a:latin typeface="IBM Plex Sans" panose="020B0503050203000203" pitchFamily="34" charset="0"/>
              </a:rPr>
              <a:t>AA-</a:t>
            </a:r>
            <a:b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</a:br>
            <a:r>
              <a:rPr lang="en-US" dirty="0">
                <a:solidFill>
                  <a:srgbClr val="2A2934"/>
                </a:solidFill>
                <a:latin typeface="IBM Plex Sans" panose="020B0503050203000203" pitchFamily="34" charset="0"/>
              </a:rPr>
              <a:t>Very Strong</a:t>
            </a:r>
          </a:p>
          <a:p>
            <a:r>
              <a:rPr lang="en-US" b="1" dirty="0">
                <a:solidFill>
                  <a:srgbClr val="2A2934"/>
                </a:solidFill>
                <a:latin typeface="IBM Plex Sans" panose="020B0503050203000203" pitchFamily="34" charset="0"/>
              </a:rPr>
              <a:t>Standard &amp; Poor’s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0E786C-56E4-361C-9725-47F87C8C7279}"/>
              </a:ext>
            </a:extLst>
          </p:cNvPr>
          <p:cNvCxnSpPr>
            <a:cxnSpLocks/>
          </p:cNvCxnSpPr>
          <p:nvPr/>
        </p:nvCxnSpPr>
        <p:spPr>
          <a:xfrm>
            <a:off x="3986316" y="4032710"/>
            <a:ext cx="0" cy="1536192"/>
          </a:xfrm>
          <a:prstGeom prst="line">
            <a:avLst/>
          </a:prstGeom>
          <a:ln w="25400">
            <a:solidFill>
              <a:srgbClr val="2A2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DC1C95-F470-6A1F-89C4-648FC98556E2}"/>
              </a:ext>
            </a:extLst>
          </p:cNvPr>
          <p:cNvCxnSpPr>
            <a:cxnSpLocks/>
          </p:cNvCxnSpPr>
          <p:nvPr/>
        </p:nvCxnSpPr>
        <p:spPr>
          <a:xfrm>
            <a:off x="6539016" y="4032710"/>
            <a:ext cx="0" cy="1536192"/>
          </a:xfrm>
          <a:prstGeom prst="line">
            <a:avLst/>
          </a:prstGeom>
          <a:ln w="25400">
            <a:solidFill>
              <a:srgbClr val="2A2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9C6D2C-E609-E69E-C58E-B9F43BDF195A}"/>
              </a:ext>
            </a:extLst>
          </p:cNvPr>
          <p:cNvCxnSpPr>
            <a:cxnSpLocks/>
          </p:cNvCxnSpPr>
          <p:nvPr/>
        </p:nvCxnSpPr>
        <p:spPr>
          <a:xfrm>
            <a:off x="9166539" y="4032710"/>
            <a:ext cx="0" cy="1536192"/>
          </a:xfrm>
          <a:prstGeom prst="line">
            <a:avLst/>
          </a:prstGeom>
          <a:ln w="25400">
            <a:solidFill>
              <a:srgbClr val="2A29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4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180332" y="133767"/>
            <a:ext cx="10478139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Why Insurance?</a:t>
            </a:r>
          </a:p>
          <a:p>
            <a:r>
              <a:rPr lang="en-US" sz="2133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Insurance = Swap uncertainty of future losses with certainty of insurance premium</a:t>
            </a:r>
          </a:p>
        </p:txBody>
      </p:sp>
      <p:pic>
        <p:nvPicPr>
          <p:cNvPr id="192" name="Google Shape;193;p23">
            <a:extLst>
              <a:ext uri="{FF2B5EF4-FFF2-40B4-BE49-F238E27FC236}">
                <a16:creationId xmlns:a16="http://schemas.microsoft.com/office/drawing/2014/main" id="{9E44D1DF-9829-263F-91DD-623CF3FD7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11;p19">
            <a:extLst>
              <a:ext uri="{FF2B5EF4-FFF2-40B4-BE49-F238E27FC236}">
                <a16:creationId xmlns:a16="http://schemas.microsoft.com/office/drawing/2014/main" id="{59E565DE-3BAC-41E1-456D-87E98070441E}"/>
              </a:ext>
            </a:extLst>
          </p:cNvPr>
          <p:cNvCxnSpPr>
            <a:cxnSpLocks/>
          </p:cNvCxnSpPr>
          <p:nvPr/>
        </p:nvCxnSpPr>
        <p:spPr>
          <a:xfrm>
            <a:off x="1228511" y="5877275"/>
            <a:ext cx="9728223" cy="0"/>
          </a:xfrm>
          <a:prstGeom prst="straightConnector1">
            <a:avLst/>
          </a:prstGeom>
          <a:noFill/>
          <a:ln w="19050" cap="flat" cmpd="sng">
            <a:solidFill>
              <a:srgbClr val="F7655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11;p19">
            <a:extLst>
              <a:ext uri="{FF2B5EF4-FFF2-40B4-BE49-F238E27FC236}">
                <a16:creationId xmlns:a16="http://schemas.microsoft.com/office/drawing/2014/main" id="{11A57EBD-0DA4-7526-0C90-734E3589F8DD}"/>
              </a:ext>
            </a:extLst>
          </p:cNvPr>
          <p:cNvCxnSpPr>
            <a:cxnSpLocks/>
          </p:cNvCxnSpPr>
          <p:nvPr/>
        </p:nvCxnSpPr>
        <p:spPr>
          <a:xfrm flipV="1">
            <a:off x="1228511" y="1216750"/>
            <a:ext cx="0" cy="4660525"/>
          </a:xfrm>
          <a:prstGeom prst="straightConnector1">
            <a:avLst/>
          </a:prstGeom>
          <a:noFill/>
          <a:ln w="19050" cap="flat" cmpd="sng">
            <a:solidFill>
              <a:srgbClr val="F7655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0" name="Google Shape;303;p29">
            <a:extLst>
              <a:ext uri="{FF2B5EF4-FFF2-40B4-BE49-F238E27FC236}">
                <a16:creationId xmlns:a16="http://schemas.microsoft.com/office/drawing/2014/main" id="{F5B067D3-B419-18AC-567C-651133ECBFB3}"/>
              </a:ext>
            </a:extLst>
          </p:cNvPr>
          <p:cNvSpPr txBox="1"/>
          <p:nvPr/>
        </p:nvSpPr>
        <p:spPr>
          <a:xfrm>
            <a:off x="7579155" y="5877275"/>
            <a:ext cx="3741139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133">
                <a:solidFill>
                  <a:srgbClr val="F7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Frequency (# of Losses)</a:t>
            </a:r>
          </a:p>
        </p:txBody>
      </p:sp>
      <p:sp>
        <p:nvSpPr>
          <p:cNvPr id="211" name="Google Shape;303;p29">
            <a:extLst>
              <a:ext uri="{FF2B5EF4-FFF2-40B4-BE49-F238E27FC236}">
                <a16:creationId xmlns:a16="http://schemas.microsoft.com/office/drawing/2014/main" id="{7FFD8FEA-F3EB-4115-2619-4F6ABBB3CBAE}"/>
              </a:ext>
            </a:extLst>
          </p:cNvPr>
          <p:cNvSpPr txBox="1"/>
          <p:nvPr/>
        </p:nvSpPr>
        <p:spPr>
          <a:xfrm rot="16200000">
            <a:off x="-1138755" y="2950367"/>
            <a:ext cx="4014212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133">
                <a:solidFill>
                  <a:srgbClr val="F7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Severity ($ Impact of Losses)</a:t>
            </a:r>
            <a:endParaRPr sz="2133">
              <a:solidFill>
                <a:srgbClr val="F7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3" name="Google Shape;197;p23">
            <a:extLst>
              <a:ext uri="{FF2B5EF4-FFF2-40B4-BE49-F238E27FC236}">
                <a16:creationId xmlns:a16="http://schemas.microsoft.com/office/drawing/2014/main" id="{FDCDA4C1-944F-FBC3-BE8C-61C18238A0EC}"/>
              </a:ext>
            </a:extLst>
          </p:cNvPr>
          <p:cNvSpPr/>
          <p:nvPr/>
        </p:nvSpPr>
        <p:spPr>
          <a:xfrm>
            <a:off x="2138042" y="1230467"/>
            <a:ext cx="3376365" cy="734400"/>
          </a:xfrm>
          <a:prstGeom prst="roundRect">
            <a:avLst/>
          </a:prstGeom>
          <a:solidFill>
            <a:srgbClr val="F7655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3200" b="1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Transfer</a:t>
            </a:r>
            <a:endParaRPr lang="en" sz="3200" b="1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234" name="Google Shape;199;p23">
            <a:extLst>
              <a:ext uri="{FF2B5EF4-FFF2-40B4-BE49-F238E27FC236}">
                <a16:creationId xmlns:a16="http://schemas.microsoft.com/office/drawing/2014/main" id="{F32B14F7-C6AF-FAEF-F614-3A3CD6B5EAD9}"/>
              </a:ext>
            </a:extLst>
          </p:cNvPr>
          <p:cNvSpPr/>
          <p:nvPr/>
        </p:nvSpPr>
        <p:spPr>
          <a:xfrm>
            <a:off x="2138042" y="3517307"/>
            <a:ext cx="3376365" cy="734400"/>
          </a:xfrm>
          <a:prstGeom prst="roundRect">
            <a:avLst/>
          </a:prstGeom>
          <a:solidFill>
            <a:srgbClr val="124B3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Accept</a:t>
            </a:r>
          </a:p>
        </p:txBody>
      </p:sp>
      <p:sp>
        <p:nvSpPr>
          <p:cNvPr id="235" name="Google Shape;201;p23">
            <a:extLst>
              <a:ext uri="{FF2B5EF4-FFF2-40B4-BE49-F238E27FC236}">
                <a16:creationId xmlns:a16="http://schemas.microsoft.com/office/drawing/2014/main" id="{3A29D207-305A-DA90-B7C8-19A1EB9FFE1A}"/>
              </a:ext>
            </a:extLst>
          </p:cNvPr>
          <p:cNvSpPr/>
          <p:nvPr/>
        </p:nvSpPr>
        <p:spPr>
          <a:xfrm>
            <a:off x="6674900" y="1216749"/>
            <a:ext cx="3376365" cy="734400"/>
          </a:xfrm>
          <a:prstGeom prst="roundRect">
            <a:avLst/>
          </a:prstGeom>
          <a:solidFill>
            <a:srgbClr val="53A2FD"/>
          </a:solidFill>
          <a:ln>
            <a:noFill/>
            <a:prstDash val="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Avoid</a:t>
            </a:r>
          </a:p>
        </p:txBody>
      </p:sp>
      <p:sp>
        <p:nvSpPr>
          <p:cNvPr id="236" name="Google Shape;201;p23">
            <a:extLst>
              <a:ext uri="{FF2B5EF4-FFF2-40B4-BE49-F238E27FC236}">
                <a16:creationId xmlns:a16="http://schemas.microsoft.com/office/drawing/2014/main" id="{8E7F8367-0B3F-9ED5-F1ED-ACE263426AAE}"/>
              </a:ext>
            </a:extLst>
          </p:cNvPr>
          <p:cNvSpPr/>
          <p:nvPr/>
        </p:nvSpPr>
        <p:spPr>
          <a:xfrm>
            <a:off x="6674902" y="3517307"/>
            <a:ext cx="3376365" cy="734400"/>
          </a:xfrm>
          <a:prstGeom prst="roundRect">
            <a:avLst/>
          </a:prstGeom>
          <a:solidFill>
            <a:srgbClr val="D49CB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Reduce</a:t>
            </a:r>
          </a:p>
        </p:txBody>
      </p:sp>
      <p:sp>
        <p:nvSpPr>
          <p:cNvPr id="2" name="Google Shape;196;p23">
            <a:extLst>
              <a:ext uri="{FF2B5EF4-FFF2-40B4-BE49-F238E27FC236}">
                <a16:creationId xmlns:a16="http://schemas.microsoft.com/office/drawing/2014/main" id="{72DDF9F5-3D7E-BC73-6486-FC505C6D4DEE}"/>
              </a:ext>
            </a:extLst>
          </p:cNvPr>
          <p:cNvSpPr/>
          <p:nvPr/>
        </p:nvSpPr>
        <p:spPr>
          <a:xfrm>
            <a:off x="2105950" y="2007732"/>
            <a:ext cx="3376365" cy="1372233"/>
          </a:xfrm>
          <a:prstGeom prst="roundRect">
            <a:avLst/>
          </a:prstGeom>
          <a:solidFill>
            <a:srgbClr val="D49CB7">
              <a:alpha val="25000"/>
            </a:srgbClr>
          </a:solidFill>
          <a:ln w="19050">
            <a:solidFill>
              <a:srgbClr val="F06F6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ü"/>
            </a:pPr>
            <a:r>
              <a:rPr lang="en-US" sz="2133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Contracts</a:t>
            </a:r>
          </a:p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ü"/>
            </a:pPr>
            <a:r>
              <a:rPr lang="en-US" sz="2133" b="1" u="sng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Insurance</a:t>
            </a:r>
            <a:endParaRPr lang="en-US" sz="1600" b="1" u="sng" dirty="0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  <a:p>
            <a:pPr marL="310719" indent="-156629">
              <a:buClr>
                <a:srgbClr val="F7655B"/>
              </a:buClr>
              <a:buSzPts val="11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3" name="Google Shape;196;p23">
            <a:extLst>
              <a:ext uri="{FF2B5EF4-FFF2-40B4-BE49-F238E27FC236}">
                <a16:creationId xmlns:a16="http://schemas.microsoft.com/office/drawing/2014/main" id="{D1281618-72E0-1470-39C0-C346CEA66DAC}"/>
              </a:ext>
            </a:extLst>
          </p:cNvPr>
          <p:cNvSpPr/>
          <p:nvPr/>
        </p:nvSpPr>
        <p:spPr>
          <a:xfrm>
            <a:off x="6674900" y="1994014"/>
            <a:ext cx="3376365" cy="1372233"/>
          </a:xfrm>
          <a:prstGeom prst="roundRect">
            <a:avLst/>
          </a:prstGeom>
          <a:solidFill>
            <a:srgbClr val="53A2FD">
              <a:alpha val="10000"/>
            </a:srgbClr>
          </a:solidFill>
          <a:ln w="19050">
            <a:solidFill>
              <a:srgbClr val="53A2FD"/>
            </a:solidFill>
            <a:prstDash val="dash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5080" indent="-380990">
              <a:buClr>
                <a:srgbClr val="F06F62"/>
              </a:buClr>
              <a:buSzPts val="1100"/>
              <a:buFont typeface="System Font Regular"/>
              <a:buChar char="⚠"/>
            </a:pPr>
            <a:r>
              <a:rPr lang="en-US" sz="2133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Unsustainable business model</a:t>
            </a:r>
          </a:p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v"/>
            </a:pPr>
            <a:endParaRPr lang="en-US" sz="2133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4" name="Google Shape;196;p23">
            <a:extLst>
              <a:ext uri="{FF2B5EF4-FFF2-40B4-BE49-F238E27FC236}">
                <a16:creationId xmlns:a16="http://schemas.microsoft.com/office/drawing/2014/main" id="{96CDD70B-27CF-A7EE-A2F9-1AD5CDF98E97}"/>
              </a:ext>
            </a:extLst>
          </p:cNvPr>
          <p:cNvSpPr/>
          <p:nvPr/>
        </p:nvSpPr>
        <p:spPr>
          <a:xfrm>
            <a:off x="2105950" y="4292236"/>
            <a:ext cx="3376365" cy="1372233"/>
          </a:xfrm>
          <a:prstGeom prst="roundRect">
            <a:avLst/>
          </a:prstGeom>
          <a:solidFill>
            <a:srgbClr val="124B32">
              <a:alpha val="10000"/>
            </a:srgbClr>
          </a:solidFill>
          <a:ln w="19050">
            <a:solidFill>
              <a:srgbClr val="124B32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Ø"/>
            </a:pPr>
            <a:r>
              <a:rPr lang="en-US" sz="2133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Cost of doing business</a:t>
            </a:r>
          </a:p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Ø"/>
            </a:pPr>
            <a:endParaRPr lang="en-US" sz="2133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5" name="Google Shape;196;p23">
            <a:extLst>
              <a:ext uri="{FF2B5EF4-FFF2-40B4-BE49-F238E27FC236}">
                <a16:creationId xmlns:a16="http://schemas.microsoft.com/office/drawing/2014/main" id="{8860681E-BB34-E4A0-E4EF-C589504662AA}"/>
              </a:ext>
            </a:extLst>
          </p:cNvPr>
          <p:cNvSpPr/>
          <p:nvPr/>
        </p:nvSpPr>
        <p:spPr>
          <a:xfrm>
            <a:off x="6674899" y="4292234"/>
            <a:ext cx="3376365" cy="1372233"/>
          </a:xfrm>
          <a:prstGeom prst="roundRect">
            <a:avLst/>
          </a:prstGeom>
          <a:solidFill>
            <a:srgbClr val="D49CB7">
              <a:alpha val="25000"/>
            </a:srgbClr>
          </a:solidFill>
          <a:ln w="19050">
            <a:solidFill>
              <a:srgbClr val="D49CB7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5080" indent="-380990">
              <a:buClr>
                <a:srgbClr val="F7655B"/>
              </a:buClr>
              <a:buSzPts val="1100"/>
              <a:buFont typeface="System Font Regular"/>
              <a:buChar char="♲"/>
            </a:pPr>
            <a:r>
              <a:rPr lang="en-US" sz="2133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Assess</a:t>
            </a:r>
          </a:p>
          <a:p>
            <a:pPr marL="535080" indent="-380990">
              <a:buClr>
                <a:srgbClr val="F7655B"/>
              </a:buClr>
              <a:buSzPts val="1100"/>
              <a:buFont typeface="System Font Regular"/>
              <a:buChar char="♲"/>
            </a:pPr>
            <a:r>
              <a:rPr lang="en-US" sz="2133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Prioritize</a:t>
            </a:r>
          </a:p>
          <a:p>
            <a:pPr marL="535080" indent="-380990">
              <a:buClr>
                <a:srgbClr val="F7655B"/>
              </a:buClr>
              <a:buSzPts val="1100"/>
              <a:buFont typeface="System Font Regular"/>
              <a:buChar char="♲"/>
            </a:pPr>
            <a:r>
              <a:rPr lang="en-US" sz="2133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Mitigate</a:t>
            </a:r>
          </a:p>
          <a:p>
            <a:pPr marL="535080" indent="-380990">
              <a:buClr>
                <a:srgbClr val="F7655B"/>
              </a:buClr>
              <a:buSzPts val="1100"/>
              <a:buFont typeface="Wingdings" pitchFamily="2" charset="2"/>
              <a:buChar char="§"/>
            </a:pPr>
            <a:endParaRPr lang="en-US" sz="2133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</p:txBody>
      </p:sp>
      <p:pic>
        <p:nvPicPr>
          <p:cNvPr id="6" name="Google Shape;84;p15">
            <a:extLst>
              <a:ext uri="{FF2B5EF4-FFF2-40B4-BE49-F238E27FC236}">
                <a16:creationId xmlns:a16="http://schemas.microsoft.com/office/drawing/2014/main" id="{56C39425-0829-7344-4BA8-68A269B5D72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7780" y="3595339"/>
            <a:ext cx="483537" cy="63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;p15">
            <a:extLst>
              <a:ext uri="{FF2B5EF4-FFF2-40B4-BE49-F238E27FC236}">
                <a16:creationId xmlns:a16="http://schemas.microsoft.com/office/drawing/2014/main" id="{415E46F1-498E-4AD7-3DEB-57EA269CEB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6616" y="1313413"/>
            <a:ext cx="483561" cy="59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A1879FA5-8CE6-85A2-F272-9CA9F9D1FB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1435" y="3539350"/>
            <a:ext cx="648741" cy="7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D2093B4-4D5B-21BC-A3E1-0DA53FCF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05" y="1327816"/>
            <a:ext cx="711201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9783D371-F367-367D-3BCF-8E087D9AC3D7}"/>
              </a:ext>
            </a:extLst>
          </p:cNvPr>
          <p:cNvSpPr/>
          <p:nvPr/>
        </p:nvSpPr>
        <p:spPr>
          <a:xfrm rot="18058636">
            <a:off x="3962051" y="2379196"/>
            <a:ext cx="650940" cy="516139"/>
          </a:xfrm>
          <a:prstGeom prst="triangle">
            <a:avLst>
              <a:gd name="adj" fmla="val 4695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A cartoon of a couple of people standing in front of a windmill&#10;&#10;Description automatically generated">
            <a:extLst>
              <a:ext uri="{FF2B5EF4-FFF2-40B4-BE49-F238E27FC236}">
                <a16:creationId xmlns:a16="http://schemas.microsoft.com/office/drawing/2014/main" id="{05C17F02-D061-A15F-6539-E8B49B8AA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1" y="2497559"/>
            <a:ext cx="699636" cy="69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19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3;p23">
            <a:extLst>
              <a:ext uri="{FF2B5EF4-FFF2-40B4-BE49-F238E27FC236}">
                <a16:creationId xmlns:a16="http://schemas.microsoft.com/office/drawing/2014/main" id="{85FB4398-D67A-97A2-9002-2DDEAB4A25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23">
            <a:extLst>
              <a:ext uri="{FF2B5EF4-FFF2-40B4-BE49-F238E27FC236}">
                <a16:creationId xmlns:a16="http://schemas.microsoft.com/office/drawing/2014/main" id="{C11D9DDA-4168-459F-6DDA-EBEE10B7B70E}"/>
              </a:ext>
            </a:extLst>
          </p:cNvPr>
          <p:cNvSpPr txBox="1"/>
          <p:nvPr/>
        </p:nvSpPr>
        <p:spPr>
          <a:xfrm>
            <a:off x="180333" y="133767"/>
            <a:ext cx="101772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Why Insurance?</a:t>
            </a:r>
            <a:endParaRPr sz="2133" dirty="0">
              <a:solidFill>
                <a:srgbClr val="FF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r>
              <a:rPr lang="en" sz="2133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Business is Risk</a:t>
            </a:r>
            <a:endParaRPr sz="2133" dirty="0">
              <a:solidFill>
                <a:srgbClr val="2A293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" name="Google Shape;195;p23">
            <a:extLst>
              <a:ext uri="{FF2B5EF4-FFF2-40B4-BE49-F238E27FC236}">
                <a16:creationId xmlns:a16="http://schemas.microsoft.com/office/drawing/2014/main" id="{94716A52-4EC4-8779-48CB-2BD9CAF0E565}"/>
              </a:ext>
            </a:extLst>
          </p:cNvPr>
          <p:cNvSpPr/>
          <p:nvPr/>
        </p:nvSpPr>
        <p:spPr>
          <a:xfrm>
            <a:off x="4696683" y="1203971"/>
            <a:ext cx="2798631" cy="734400"/>
          </a:xfrm>
          <a:prstGeom prst="roundRect">
            <a:avLst/>
          </a:prstGeom>
          <a:solidFill>
            <a:srgbClr val="53A2F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Management</a:t>
            </a:r>
            <a:endParaRPr sz="2400" b="1" dirty="0">
              <a:solidFill>
                <a:schemeClr val="bg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" name="Google Shape;197;p23">
            <a:extLst>
              <a:ext uri="{FF2B5EF4-FFF2-40B4-BE49-F238E27FC236}">
                <a16:creationId xmlns:a16="http://schemas.microsoft.com/office/drawing/2014/main" id="{7ABBE7EA-820F-2169-8C19-B624C33E5D73}"/>
              </a:ext>
            </a:extLst>
          </p:cNvPr>
          <p:cNvSpPr/>
          <p:nvPr/>
        </p:nvSpPr>
        <p:spPr>
          <a:xfrm>
            <a:off x="916122" y="2437337"/>
            <a:ext cx="2798631" cy="734400"/>
          </a:xfrm>
          <a:prstGeom prst="roundRect">
            <a:avLst/>
          </a:prstGeom>
          <a:solidFill>
            <a:srgbClr val="D49CB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Assessment</a:t>
            </a:r>
            <a:endParaRPr sz="2400" b="1" dirty="0">
              <a:solidFill>
                <a:schemeClr val="bg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" name="Google Shape;199;p23">
            <a:extLst>
              <a:ext uri="{FF2B5EF4-FFF2-40B4-BE49-F238E27FC236}">
                <a16:creationId xmlns:a16="http://schemas.microsoft.com/office/drawing/2014/main" id="{FB1EE4CA-1BF4-506F-453E-AFF1D627C9C4}"/>
              </a:ext>
            </a:extLst>
          </p:cNvPr>
          <p:cNvSpPr/>
          <p:nvPr/>
        </p:nvSpPr>
        <p:spPr>
          <a:xfrm>
            <a:off x="8509351" y="2437337"/>
            <a:ext cx="2798631" cy="734400"/>
          </a:xfrm>
          <a:prstGeom prst="roundRect">
            <a:avLst/>
          </a:prstGeom>
          <a:solidFill>
            <a:srgbClr val="FF655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Transfer</a:t>
            </a:r>
            <a:endParaRPr sz="2400" b="1" dirty="0">
              <a:solidFill>
                <a:schemeClr val="bg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" name="Google Shape;201;p23">
            <a:extLst>
              <a:ext uri="{FF2B5EF4-FFF2-40B4-BE49-F238E27FC236}">
                <a16:creationId xmlns:a16="http://schemas.microsoft.com/office/drawing/2014/main" id="{97F737E4-63BF-BFBE-3263-1E410DBF315A}"/>
              </a:ext>
            </a:extLst>
          </p:cNvPr>
          <p:cNvSpPr/>
          <p:nvPr/>
        </p:nvSpPr>
        <p:spPr>
          <a:xfrm>
            <a:off x="4710973" y="4417768"/>
            <a:ext cx="2798631" cy="734400"/>
          </a:xfrm>
          <a:prstGeom prst="roundRect">
            <a:avLst/>
          </a:prstGeom>
          <a:solidFill>
            <a:srgbClr val="124B3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Taking</a:t>
            </a:r>
            <a:endParaRPr sz="2400" b="1" dirty="0">
              <a:solidFill>
                <a:schemeClr val="bg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2CD1FC36-DD66-447B-C6A6-8B2A32C0EA8C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2315438" y="1571170"/>
            <a:ext cx="2381245" cy="866167"/>
          </a:xfrm>
          <a:prstGeom prst="curvedConnector2">
            <a:avLst/>
          </a:prstGeom>
          <a:ln w="12700">
            <a:solidFill>
              <a:srgbClr val="124B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F0EE84F0-FFB6-ADCA-983B-A6C64F89EB51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>
            <a:off x="7495314" y="1571171"/>
            <a:ext cx="2413353" cy="866167"/>
          </a:xfrm>
          <a:prstGeom prst="curvedConnector2">
            <a:avLst/>
          </a:prstGeom>
          <a:ln w="12700">
            <a:solidFill>
              <a:srgbClr val="124B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200;p23">
            <a:extLst>
              <a:ext uri="{FF2B5EF4-FFF2-40B4-BE49-F238E27FC236}">
                <a16:creationId xmlns:a16="http://schemas.microsoft.com/office/drawing/2014/main" id="{DF9256A9-B778-D715-4EA1-C345356EDBC9}"/>
              </a:ext>
            </a:extLst>
          </p:cNvPr>
          <p:cNvSpPr/>
          <p:nvPr/>
        </p:nvSpPr>
        <p:spPr>
          <a:xfrm>
            <a:off x="3816716" y="5274476"/>
            <a:ext cx="4587141" cy="1072973"/>
          </a:xfrm>
          <a:prstGeom prst="roundRect">
            <a:avLst/>
          </a:prstGeom>
          <a:solidFill>
            <a:srgbClr val="124B32">
              <a:alpha val="2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sym typeface="IBM Plex Sans"/>
              </a:rPr>
              <a:t>Secure supply</a:t>
            </a: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</a:rPr>
              <a:t>Lock-in preferred pricing</a:t>
            </a: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Confidence to invest</a:t>
            </a:r>
            <a:endParaRPr lang="en-US" dirty="0">
              <a:solidFill>
                <a:srgbClr val="323130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23" name="Google Shape;194;p23">
            <a:extLst>
              <a:ext uri="{FF2B5EF4-FFF2-40B4-BE49-F238E27FC236}">
                <a16:creationId xmlns:a16="http://schemas.microsoft.com/office/drawing/2014/main" id="{01EDEE0F-BD38-005D-6AC3-DDB1BF855CE2}"/>
              </a:ext>
            </a:extLst>
          </p:cNvPr>
          <p:cNvSpPr/>
          <p:nvPr/>
        </p:nvSpPr>
        <p:spPr>
          <a:xfrm>
            <a:off x="4708208" y="2066497"/>
            <a:ext cx="2804160" cy="1778601"/>
          </a:xfrm>
          <a:prstGeom prst="roundRect">
            <a:avLst/>
          </a:prstGeom>
          <a:solidFill>
            <a:srgbClr val="53A2FD">
              <a:alpha val="2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 pricing signal</a:t>
            </a: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Stamp of confidence</a:t>
            </a: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sym typeface="IBM Plex Sans"/>
              </a:rPr>
              <a:t>Improved financing</a:t>
            </a:r>
            <a:endParaRPr lang="en-US" dirty="0">
              <a:solidFill>
                <a:srgbClr val="32313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sym typeface="IBM Plex Sans"/>
              </a:rPr>
              <a:t>Lower cost of capital</a:t>
            </a:r>
          </a:p>
        </p:txBody>
      </p:sp>
      <p:sp>
        <p:nvSpPr>
          <p:cNvPr id="24" name="Google Shape;196;p23">
            <a:extLst>
              <a:ext uri="{FF2B5EF4-FFF2-40B4-BE49-F238E27FC236}">
                <a16:creationId xmlns:a16="http://schemas.microsoft.com/office/drawing/2014/main" id="{A1CB20C0-860A-3A14-CDCB-654C9D9F6473}"/>
              </a:ext>
            </a:extLst>
          </p:cNvPr>
          <p:cNvSpPr/>
          <p:nvPr/>
        </p:nvSpPr>
        <p:spPr>
          <a:xfrm>
            <a:off x="884022" y="3267272"/>
            <a:ext cx="2798631" cy="1778601"/>
          </a:xfrm>
          <a:prstGeom prst="roundRect">
            <a:avLst/>
          </a:prstGeom>
          <a:solidFill>
            <a:srgbClr val="D49CB7">
              <a:alpha val="2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46613" indent="-285750">
              <a:buClr>
                <a:srgbClr val="F7655B"/>
              </a:buClr>
              <a:buSzPct val="50000"/>
              <a:buFont typeface="System Font Regular"/>
              <a:buChar char="⚠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Insurability</a:t>
            </a:r>
          </a:p>
          <a:p>
            <a:pPr marL="446613" indent="-285750">
              <a:buClr>
                <a:srgbClr val="F7655B"/>
              </a:buClr>
              <a:buSzPct val="50000"/>
              <a:buFont typeface="System Font Regular"/>
              <a:buChar char="⚠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Physical risks</a:t>
            </a:r>
          </a:p>
          <a:p>
            <a:pPr marL="446613" indent="-285750">
              <a:buClr>
                <a:srgbClr val="F7655B"/>
              </a:buClr>
              <a:buSzPct val="50000"/>
              <a:buFont typeface="System Font Regular"/>
              <a:buChar char="⚠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Intangible risks</a:t>
            </a:r>
          </a:p>
        </p:txBody>
      </p:sp>
      <p:sp>
        <p:nvSpPr>
          <p:cNvPr id="25" name="Google Shape;198;p23">
            <a:extLst>
              <a:ext uri="{FF2B5EF4-FFF2-40B4-BE49-F238E27FC236}">
                <a16:creationId xmlns:a16="http://schemas.microsoft.com/office/drawing/2014/main" id="{2CCE17AB-841E-7F41-D30A-BEAC88EFCFFE}"/>
              </a:ext>
            </a:extLst>
          </p:cNvPr>
          <p:cNvSpPr/>
          <p:nvPr/>
        </p:nvSpPr>
        <p:spPr>
          <a:xfrm>
            <a:off x="8509350" y="3267269"/>
            <a:ext cx="2798631" cy="1778603"/>
          </a:xfrm>
          <a:prstGeom prst="roundRect">
            <a:avLst/>
          </a:prstGeom>
          <a:solidFill>
            <a:srgbClr val="FF655B">
              <a:alpha val="2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M</a:t>
            </a:r>
            <a:r>
              <a:rPr lang="en" dirty="0" err="1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anage</a:t>
            </a:r>
            <a:r>
              <a:rPr lang="en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 volatility</a:t>
            </a:r>
          </a:p>
          <a:p>
            <a:pPr marL="446613" indent="-285750">
              <a:buClr>
                <a:srgbClr val="F7655B"/>
              </a:buClr>
              <a:buSzPct val="500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Downside protection</a:t>
            </a:r>
          </a:p>
          <a:p>
            <a:pPr marL="446613" indent="-285750">
              <a:buClr>
                <a:srgbClr val="F7655B"/>
              </a:buClr>
              <a:buSzPts val="1100"/>
              <a:buFont typeface="Wingdings" pitchFamily="2" charset="2"/>
              <a:buChar char="ü"/>
            </a:pPr>
            <a:r>
              <a:rPr lang="en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</a:rPr>
              <a:t>Credit wrapper</a:t>
            </a:r>
          </a:p>
          <a:p>
            <a:pPr marL="446613" indent="-285750">
              <a:buClr>
                <a:srgbClr val="F7655B"/>
              </a:buClr>
              <a:buSzPts val="1100"/>
              <a:buFont typeface="Wingdings" pitchFamily="2" charset="2"/>
              <a:buChar char="ü"/>
            </a:pPr>
            <a:r>
              <a:rPr lang="en-US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Flexibility in claims: cash or carbon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5E062C-1151-C0B9-7D84-15161604A726}"/>
              </a:ext>
            </a:extLst>
          </p:cNvPr>
          <p:cNvCxnSpPr>
            <a:cxnSpLocks/>
            <a:stCxn id="23" idx="2"/>
            <a:endCxn id="15" idx="0"/>
          </p:cNvCxnSpPr>
          <p:nvPr/>
        </p:nvCxnSpPr>
        <p:spPr>
          <a:xfrm>
            <a:off x="6110288" y="3845098"/>
            <a:ext cx="1" cy="572670"/>
          </a:xfrm>
          <a:prstGeom prst="straightConnector1">
            <a:avLst/>
          </a:prstGeom>
          <a:ln w="12700">
            <a:solidFill>
              <a:srgbClr val="124B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851CB5BF-D592-BD57-337F-50AF6C3DC99E}"/>
              </a:ext>
            </a:extLst>
          </p:cNvPr>
          <p:cNvCxnSpPr>
            <a:cxnSpLocks/>
            <a:stCxn id="25" idx="2"/>
            <a:endCxn id="22" idx="3"/>
          </p:cNvCxnSpPr>
          <p:nvPr/>
        </p:nvCxnSpPr>
        <p:spPr>
          <a:xfrm rot="5400000">
            <a:off x="8773717" y="4676013"/>
            <a:ext cx="765091" cy="1504809"/>
          </a:xfrm>
          <a:prstGeom prst="curvedConnector2">
            <a:avLst/>
          </a:prstGeom>
          <a:ln w="12700">
            <a:solidFill>
              <a:srgbClr val="124B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A97FA141-F708-794A-9BF3-4E1B6DF9E4B3}"/>
              </a:ext>
            </a:extLst>
          </p:cNvPr>
          <p:cNvCxnSpPr>
            <a:cxnSpLocks/>
            <a:stCxn id="24" idx="2"/>
            <a:endCxn id="22" idx="1"/>
          </p:cNvCxnSpPr>
          <p:nvPr/>
        </p:nvCxnSpPr>
        <p:spPr>
          <a:xfrm rot="16200000" flipH="1">
            <a:off x="2667482" y="4661729"/>
            <a:ext cx="765090" cy="1533378"/>
          </a:xfrm>
          <a:prstGeom prst="curvedConnector2">
            <a:avLst/>
          </a:prstGeom>
          <a:ln w="12700">
            <a:solidFill>
              <a:srgbClr val="124B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8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94;p23">
            <a:extLst>
              <a:ext uri="{FF2B5EF4-FFF2-40B4-BE49-F238E27FC236}">
                <a16:creationId xmlns:a16="http://schemas.microsoft.com/office/drawing/2014/main" id="{5E06CC0F-52D4-C6D2-D0D3-055491068891}"/>
              </a:ext>
            </a:extLst>
          </p:cNvPr>
          <p:cNvSpPr/>
          <p:nvPr/>
        </p:nvSpPr>
        <p:spPr>
          <a:xfrm rot="16200000">
            <a:off x="5748787" y="1720311"/>
            <a:ext cx="694427" cy="8459793"/>
          </a:xfrm>
          <a:prstGeom prst="roundRect">
            <a:avLst/>
          </a:prstGeom>
          <a:solidFill>
            <a:srgbClr val="FF655B">
              <a:alpha val="25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32313" indent="-171450">
              <a:buClr>
                <a:srgbClr val="F7655B"/>
              </a:buClr>
              <a:buFont typeface="Wingdings" pitchFamily="2" charset="2"/>
              <a:buChar char="q"/>
            </a:pPr>
            <a:endParaRPr lang="en-US" sz="1600" dirty="0">
              <a:solidFill>
                <a:srgbClr val="32313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8309800" y="1041419"/>
            <a:ext cx="30748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" sz="160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Amazing Mentors</a:t>
            </a:r>
            <a:endParaRPr sz="160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DBAF4A2-33DE-E203-B840-B10D094CDAA9}"/>
              </a:ext>
            </a:extLst>
          </p:cNvPr>
          <p:cNvGrpSpPr/>
          <p:nvPr/>
        </p:nvGrpSpPr>
        <p:grpSpPr>
          <a:xfrm>
            <a:off x="899748" y="3332747"/>
            <a:ext cx="10484853" cy="2188081"/>
            <a:chOff x="2197470" y="3074111"/>
            <a:chExt cx="5472573" cy="7652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E29A2D-786D-6AA7-D010-3038CA7340E9}"/>
                </a:ext>
              </a:extLst>
            </p:cNvPr>
            <p:cNvSpPr txBox="1"/>
            <p:nvPr/>
          </p:nvSpPr>
          <p:spPr>
            <a:xfrm>
              <a:off x="2197470" y="3075114"/>
              <a:ext cx="2624993" cy="76425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System Font Regular"/>
                <a:buChar char="⚠"/>
              </a:pPr>
              <a:endParaRPr lang="en-US" sz="2000" dirty="0">
                <a:latin typeface="IBM Plex Sans"/>
              </a:endParaRPr>
            </a:p>
            <a:p>
              <a:pPr marL="342900" indent="-342900">
                <a:buFont typeface="System Font Regular"/>
                <a:buChar char="⚠"/>
              </a:pPr>
              <a:endParaRPr lang="en-US" sz="2000" dirty="0">
                <a:latin typeface="IBM Plex Sans"/>
              </a:endParaRPr>
            </a:p>
            <a:p>
              <a:pPr marL="342900" indent="-342900">
                <a:buFont typeface="System Font Regular"/>
                <a:buChar char="⚠"/>
              </a:pPr>
              <a:r>
                <a:rPr lang="en-US" sz="2000" dirty="0">
                  <a:latin typeface="IBM Plex Sans"/>
                </a:rPr>
                <a:t>Natural Catastrophe.</a:t>
              </a:r>
            </a:p>
            <a:p>
              <a:pPr marL="342900" indent="-342900">
                <a:buFont typeface="System Font Regular"/>
                <a:buChar char="⚠"/>
              </a:pPr>
              <a:r>
                <a:rPr lang="en-US" sz="2000" dirty="0">
                  <a:latin typeface="IBM Plex Sans"/>
                </a:rPr>
                <a:t>Underperformance.</a:t>
              </a:r>
            </a:p>
            <a:p>
              <a:pPr marL="342900" indent="-342900">
                <a:buFont typeface="System Font Regular"/>
                <a:buChar char="⚠"/>
              </a:pPr>
              <a:r>
                <a:rPr lang="en-US" sz="2000" dirty="0">
                  <a:latin typeface="IBM Plex Sans"/>
                </a:rPr>
                <a:t>Supply Chain.</a:t>
              </a:r>
            </a:p>
            <a:p>
              <a:pPr marL="342900" indent="-342900">
                <a:buFont typeface="System Font Regular"/>
                <a:buChar char="⚠"/>
              </a:pPr>
              <a:r>
                <a:rPr lang="en-US" sz="2000" dirty="0">
                  <a:latin typeface="IBM Plex Sans"/>
                </a:rPr>
                <a:t>Operational / Machinery.</a:t>
              </a:r>
            </a:p>
            <a:p>
              <a:endParaRPr lang="en-US" sz="1400" dirty="0">
                <a:latin typeface="IBM Plex San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4FD2D-AE30-184C-C810-94B5AD09AA4F}"/>
                </a:ext>
              </a:extLst>
            </p:cNvPr>
            <p:cNvSpPr txBox="1"/>
            <p:nvPr/>
          </p:nvSpPr>
          <p:spPr>
            <a:xfrm>
              <a:off x="5045050" y="3074111"/>
              <a:ext cx="2624993" cy="65661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2000" b="1" dirty="0">
                <a:latin typeface="IBM Plex Sans"/>
              </a:endParaRPr>
            </a:p>
            <a:p>
              <a:pPr algn="ctr"/>
              <a:endParaRPr lang="en-GB" sz="2000" b="1" dirty="0">
                <a:latin typeface="IBM Plex Sans"/>
              </a:endParaRPr>
            </a:p>
            <a:p>
              <a:pPr marL="342900" indent="-342900">
                <a:buClr>
                  <a:srgbClr val="FF655B"/>
                </a:buClr>
                <a:buFont typeface="System Font Regular"/>
                <a:buChar char="⚠"/>
              </a:pPr>
              <a:r>
                <a:rPr lang="en-GB" sz="2000" dirty="0">
                  <a:latin typeface="IBM Plex Sans"/>
                </a:rPr>
                <a:t>Forecasting, Methodologies, Reserves.</a:t>
              </a:r>
            </a:p>
            <a:p>
              <a:pPr marL="342900" indent="-342900">
                <a:buClr>
                  <a:srgbClr val="FF655B"/>
                </a:buClr>
                <a:buFont typeface="System Font Regular"/>
                <a:buChar char="⚠"/>
              </a:pPr>
              <a:r>
                <a:rPr lang="en-GB" sz="2000" dirty="0">
                  <a:latin typeface="IBM Plex Sans"/>
                </a:rPr>
                <a:t>Monitoring, Reporting, Verification.</a:t>
              </a:r>
            </a:p>
            <a:p>
              <a:pPr marL="342900" indent="-342900">
                <a:buClr>
                  <a:srgbClr val="FF655B"/>
                </a:buClr>
                <a:buFont typeface="System Font Regular"/>
                <a:buChar char="⚠"/>
              </a:pPr>
              <a:r>
                <a:rPr lang="en-GB" sz="2000" dirty="0">
                  <a:latin typeface="IBM Plex Sans"/>
                </a:rPr>
                <a:t>Permanence, Invalidation, Usage.</a:t>
              </a:r>
            </a:p>
            <a:p>
              <a:pPr algn="ctr"/>
              <a:endParaRPr lang="en-US" sz="1400" dirty="0">
                <a:latin typeface="IBM Plex Sans"/>
              </a:endParaRPr>
            </a:p>
          </p:txBody>
        </p:sp>
      </p:grpSp>
      <p:pic>
        <p:nvPicPr>
          <p:cNvPr id="21" name="Google Shape;112;p16">
            <a:extLst>
              <a:ext uri="{FF2B5EF4-FFF2-40B4-BE49-F238E27FC236}">
                <a16:creationId xmlns:a16="http://schemas.microsoft.com/office/drawing/2014/main" id="{DCD15A6D-DCEE-02C4-31B9-A1AF34AE988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1253" y="2377879"/>
            <a:ext cx="1267318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1;p24">
            <a:extLst>
              <a:ext uri="{FF2B5EF4-FFF2-40B4-BE49-F238E27FC236}">
                <a16:creationId xmlns:a16="http://schemas.microsoft.com/office/drawing/2014/main" id="{84A12E5C-9D75-DD16-4ECE-256B92A560AC}"/>
              </a:ext>
            </a:extLst>
          </p:cNvPr>
          <p:cNvSpPr>
            <a:spLocks/>
          </p:cNvSpPr>
          <p:nvPr/>
        </p:nvSpPr>
        <p:spPr>
          <a:xfrm>
            <a:off x="3417580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EDC6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Price</a:t>
            </a:r>
            <a:endParaRPr lang="en-US" sz="1100" dirty="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5" name="Google Shape;211;p24">
            <a:extLst>
              <a:ext uri="{FF2B5EF4-FFF2-40B4-BE49-F238E27FC236}">
                <a16:creationId xmlns:a16="http://schemas.microsoft.com/office/drawing/2014/main" id="{28428175-2C09-C326-4891-9514D39A6F7B}"/>
              </a:ext>
            </a:extLst>
          </p:cNvPr>
          <p:cNvSpPr>
            <a:spLocks/>
          </p:cNvSpPr>
          <p:nvPr/>
        </p:nvSpPr>
        <p:spPr>
          <a:xfrm>
            <a:off x="2047232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F7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dirty="0">
                <a:solidFill>
                  <a:schemeClr val="bg1"/>
                </a:solidFill>
                <a:latin typeface="IBM Plex Sans"/>
              </a:rPr>
              <a:t>Non-Delivery</a:t>
            </a:r>
          </a:p>
        </p:txBody>
      </p:sp>
      <p:sp>
        <p:nvSpPr>
          <p:cNvPr id="6" name="Google Shape;211;p24">
            <a:extLst>
              <a:ext uri="{FF2B5EF4-FFF2-40B4-BE49-F238E27FC236}">
                <a16:creationId xmlns:a16="http://schemas.microsoft.com/office/drawing/2014/main" id="{B2CA86B6-15C2-76EA-20BB-30F266833136}"/>
              </a:ext>
            </a:extLst>
          </p:cNvPr>
          <p:cNvSpPr>
            <a:spLocks/>
          </p:cNvSpPr>
          <p:nvPr/>
        </p:nvSpPr>
        <p:spPr>
          <a:xfrm>
            <a:off x="7528624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D49C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dirty="0">
                <a:solidFill>
                  <a:schemeClr val="bg1"/>
                </a:solidFill>
                <a:latin typeface="IBM Plex Sans"/>
                <a:sym typeface="IBM Plex Sans"/>
              </a:rPr>
              <a:t>Invalidation</a:t>
            </a:r>
            <a:endParaRPr lang="en" sz="1100" dirty="0">
              <a:solidFill>
                <a:schemeClr val="bg1"/>
              </a:solidFill>
              <a:latin typeface="IBM Plex Sans"/>
            </a:endParaRPr>
          </a:p>
        </p:txBody>
      </p:sp>
      <p:sp>
        <p:nvSpPr>
          <p:cNvPr id="7" name="Google Shape;211;p24">
            <a:extLst>
              <a:ext uri="{FF2B5EF4-FFF2-40B4-BE49-F238E27FC236}">
                <a16:creationId xmlns:a16="http://schemas.microsoft.com/office/drawing/2014/main" id="{B06276FD-9D79-5D00-BCE6-627138EC6081}"/>
              </a:ext>
            </a:extLst>
          </p:cNvPr>
          <p:cNvSpPr>
            <a:spLocks/>
          </p:cNvSpPr>
          <p:nvPr/>
        </p:nvSpPr>
        <p:spPr>
          <a:xfrm>
            <a:off x="8898971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53A2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dirty="0">
                <a:solidFill>
                  <a:schemeClr val="bg1"/>
                </a:solidFill>
                <a:latin typeface="IBM Plex Sans"/>
                <a:sym typeface="IBM Plex Sans"/>
              </a:rPr>
              <a:t>Political</a:t>
            </a:r>
            <a:endParaRPr lang="en" sz="1100" dirty="0">
              <a:solidFill>
                <a:schemeClr val="bg1"/>
              </a:solidFill>
              <a:latin typeface="IBM Plex Sans"/>
            </a:endParaRPr>
          </a:p>
        </p:txBody>
      </p:sp>
      <p:sp>
        <p:nvSpPr>
          <p:cNvPr id="8" name="Google Shape;211;p24">
            <a:extLst>
              <a:ext uri="{FF2B5EF4-FFF2-40B4-BE49-F238E27FC236}">
                <a16:creationId xmlns:a16="http://schemas.microsoft.com/office/drawing/2014/main" id="{89C15050-B688-5094-ED5A-ED7B80935A94}"/>
              </a:ext>
            </a:extLst>
          </p:cNvPr>
          <p:cNvSpPr>
            <a:spLocks/>
          </p:cNvSpPr>
          <p:nvPr/>
        </p:nvSpPr>
        <p:spPr>
          <a:xfrm>
            <a:off x="4787928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124B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Reversal*</a:t>
            </a:r>
            <a:endParaRPr lang="en-US" sz="110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9" name="Google Shape;211;p24">
            <a:extLst>
              <a:ext uri="{FF2B5EF4-FFF2-40B4-BE49-F238E27FC236}">
                <a16:creationId xmlns:a16="http://schemas.microsoft.com/office/drawing/2014/main" id="{1C66BAE0-04FE-C71A-0E5B-20F07BD6764C}"/>
              </a:ext>
            </a:extLst>
          </p:cNvPr>
          <p:cNvSpPr>
            <a:spLocks/>
          </p:cNvSpPr>
          <p:nvPr/>
        </p:nvSpPr>
        <p:spPr>
          <a:xfrm>
            <a:off x="6158276" y="5767327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2A28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100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Counterparty</a:t>
            </a:r>
            <a:endParaRPr lang="en-US" sz="1100" dirty="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16" name="Google Shape;204;p23">
            <a:extLst>
              <a:ext uri="{FF2B5EF4-FFF2-40B4-BE49-F238E27FC236}">
                <a16:creationId xmlns:a16="http://schemas.microsoft.com/office/drawing/2014/main" id="{3F3A5AC3-F86E-9752-2A15-DEF3A2766E83}"/>
              </a:ext>
            </a:extLst>
          </p:cNvPr>
          <p:cNvSpPr txBox="1"/>
          <p:nvPr/>
        </p:nvSpPr>
        <p:spPr>
          <a:xfrm>
            <a:off x="180333" y="133767"/>
            <a:ext cx="101772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Which Risks Need Insurance?</a:t>
            </a:r>
            <a:br>
              <a:rPr lang="en-US" sz="2133" dirty="0">
                <a:solidFill>
                  <a:srgbClr val="21212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-US" sz="2133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Physical v Intangible</a:t>
            </a:r>
          </a:p>
        </p:txBody>
      </p:sp>
      <p:sp>
        <p:nvSpPr>
          <p:cNvPr id="29" name="Google Shape;195;p23">
            <a:extLst>
              <a:ext uri="{FF2B5EF4-FFF2-40B4-BE49-F238E27FC236}">
                <a16:creationId xmlns:a16="http://schemas.microsoft.com/office/drawing/2014/main" id="{B91BE2EC-3BDF-5D76-116F-635452885458}"/>
              </a:ext>
            </a:extLst>
          </p:cNvPr>
          <p:cNvSpPr/>
          <p:nvPr/>
        </p:nvSpPr>
        <p:spPr>
          <a:xfrm>
            <a:off x="1204884" y="1236539"/>
            <a:ext cx="4418927" cy="734400"/>
          </a:xfrm>
          <a:prstGeom prst="roundRect">
            <a:avLst/>
          </a:prstGeom>
          <a:solidFill>
            <a:srgbClr val="F9F5EF"/>
          </a:solidFill>
          <a:ln w="19050"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Risks to </a:t>
            </a:r>
            <a:r>
              <a:rPr lang="en" sz="2800" b="1" u="sng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Physical</a:t>
            </a:r>
            <a:r>
              <a:rPr lang="en" sz="2800" b="1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Asset</a:t>
            </a:r>
            <a:endParaRPr sz="2800" b="1" dirty="0">
              <a:solidFill>
                <a:srgbClr val="FF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" name="Google Shape;195;p23">
            <a:extLst>
              <a:ext uri="{FF2B5EF4-FFF2-40B4-BE49-F238E27FC236}">
                <a16:creationId xmlns:a16="http://schemas.microsoft.com/office/drawing/2014/main" id="{BEF43E60-910B-B876-DA46-75AA45B877DE}"/>
              </a:ext>
            </a:extLst>
          </p:cNvPr>
          <p:cNvSpPr/>
          <p:nvPr/>
        </p:nvSpPr>
        <p:spPr>
          <a:xfrm>
            <a:off x="6572526" y="1236539"/>
            <a:ext cx="4418927" cy="734400"/>
          </a:xfrm>
          <a:prstGeom prst="roundRect">
            <a:avLst/>
          </a:prstGeom>
          <a:solidFill>
            <a:srgbClr val="F9F5EF"/>
          </a:solidFill>
          <a:ln w="19050"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Risks to </a:t>
            </a:r>
            <a:r>
              <a:rPr lang="en" sz="2800" b="1" u="sng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Intangible</a:t>
            </a:r>
            <a:r>
              <a:rPr lang="en" sz="2800" b="1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 Asset</a:t>
            </a:r>
            <a:endParaRPr sz="2800" b="1" dirty="0">
              <a:solidFill>
                <a:srgbClr val="FF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C3AB6D-B5B0-4105-D769-8295058B58DA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5623811" y="1603739"/>
            <a:ext cx="9487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E9485E1-0879-9FC6-196F-17E737943C85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6096001" y="1603739"/>
            <a:ext cx="0" cy="39992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forest of trees in the fog&#10;&#10;Description automatically generated">
            <a:extLst>
              <a:ext uri="{FF2B5EF4-FFF2-40B4-BE49-F238E27FC236}">
                <a16:creationId xmlns:a16="http://schemas.microsoft.com/office/drawing/2014/main" id="{2FEB608D-28A3-F35E-812C-674201C0A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075" y="2194999"/>
            <a:ext cx="1645920" cy="1645920"/>
          </a:xfrm>
          <a:prstGeom prst="rect">
            <a:avLst/>
          </a:prstGeom>
        </p:spPr>
      </p:pic>
      <p:pic>
        <p:nvPicPr>
          <p:cNvPr id="11" name="Picture 10" descr="A yellow pipes on a building&#10;&#10;Description automatically generated">
            <a:extLst>
              <a:ext uri="{FF2B5EF4-FFF2-40B4-BE49-F238E27FC236}">
                <a16:creationId xmlns:a16="http://schemas.microsoft.com/office/drawing/2014/main" id="{D02B7EF5-85B9-4B01-1F36-E6EB7CA17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048" y="2194999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488D272C-6B17-44D0-EDFE-1580FFCDA6D8}"/>
              </a:ext>
            </a:extLst>
          </p:cNvPr>
          <p:cNvSpPr/>
          <p:nvPr/>
        </p:nvSpPr>
        <p:spPr>
          <a:xfrm>
            <a:off x="1677575" y="1928829"/>
            <a:ext cx="8976991" cy="3581952"/>
          </a:xfrm>
          <a:custGeom>
            <a:avLst/>
            <a:gdLst>
              <a:gd name="connsiteX0" fmla="*/ 0 w 6926783"/>
              <a:gd name="connsiteY0" fmla="*/ 0 h 3066881"/>
              <a:gd name="connsiteX1" fmla="*/ 3673785 w 6926783"/>
              <a:gd name="connsiteY1" fmla="*/ 890124 h 3066881"/>
              <a:gd name="connsiteX2" fmla="*/ 6926783 w 6926783"/>
              <a:gd name="connsiteY2" fmla="*/ 3066881 h 30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6783" h="3066881">
                <a:moveTo>
                  <a:pt x="0" y="0"/>
                </a:moveTo>
                <a:cubicBezTo>
                  <a:pt x="1259660" y="189488"/>
                  <a:pt x="2519321" y="378977"/>
                  <a:pt x="3673785" y="890124"/>
                </a:cubicBezTo>
                <a:cubicBezTo>
                  <a:pt x="4828249" y="1401271"/>
                  <a:pt x="6422380" y="2744548"/>
                  <a:pt x="6926783" y="3066881"/>
                </a:cubicBezTo>
              </a:path>
            </a:pathLst>
          </a:custGeom>
          <a:noFill/>
          <a:ln w="19050">
            <a:solidFill>
              <a:srgbClr val="53A2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9991930-C5A5-22CB-1106-FAC07AAFB73D}"/>
              </a:ext>
            </a:extLst>
          </p:cNvPr>
          <p:cNvSpPr/>
          <p:nvPr/>
        </p:nvSpPr>
        <p:spPr>
          <a:xfrm flipH="1">
            <a:off x="3733621" y="4751732"/>
            <a:ext cx="6884111" cy="1055011"/>
          </a:xfrm>
          <a:prstGeom prst="rtTriangle">
            <a:avLst/>
          </a:prstGeom>
          <a:solidFill>
            <a:srgbClr val="D49CB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Google Shape;117;p19">
            <a:extLst>
              <a:ext uri="{FF2B5EF4-FFF2-40B4-BE49-F238E27FC236}">
                <a16:creationId xmlns:a16="http://schemas.microsoft.com/office/drawing/2014/main" id="{A3BCAB25-DA45-C785-68A4-10271CD4E54E}"/>
              </a:ext>
            </a:extLst>
          </p:cNvPr>
          <p:cNvSpPr txBox="1"/>
          <p:nvPr/>
        </p:nvSpPr>
        <p:spPr>
          <a:xfrm>
            <a:off x="8612280" y="4980292"/>
            <a:ext cx="1977699" cy="471948"/>
          </a:xfrm>
          <a:prstGeom prst="rect">
            <a:avLst/>
          </a:prstGeom>
          <a:solidFill>
            <a:srgbClr val="D49CB7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67" b="1">
                <a:solidFill>
                  <a:srgbClr val="2A2935"/>
                </a:solidFill>
                <a:latin typeface="IBM Plex Sans"/>
                <a:ea typeface="IBM Plex Sans"/>
                <a:cs typeface="IBM Plex Sans"/>
                <a:sym typeface="IBM Plex Sans"/>
              </a:rPr>
              <a:t>Fraud &amp; Negligence</a:t>
            </a:r>
            <a:endParaRPr sz="1067" b="1">
              <a:solidFill>
                <a:srgbClr val="2A293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E110C75-7348-7FB5-9E88-84B485CF246B}"/>
              </a:ext>
            </a:extLst>
          </p:cNvPr>
          <p:cNvSpPr/>
          <p:nvPr/>
        </p:nvSpPr>
        <p:spPr>
          <a:xfrm>
            <a:off x="1701683" y="1932908"/>
            <a:ext cx="6884109" cy="3880376"/>
          </a:xfrm>
          <a:prstGeom prst="rtTriangle">
            <a:avLst/>
          </a:prstGeom>
          <a:solidFill>
            <a:srgbClr val="FF655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635A52FE-A3C1-3A24-7F8C-F98E1BE2D0E3}"/>
              </a:ext>
            </a:extLst>
          </p:cNvPr>
          <p:cNvSpPr/>
          <p:nvPr/>
        </p:nvSpPr>
        <p:spPr>
          <a:xfrm>
            <a:off x="1683144" y="1922288"/>
            <a:ext cx="6884109" cy="3880377"/>
          </a:xfrm>
          <a:custGeom>
            <a:avLst/>
            <a:gdLst>
              <a:gd name="connsiteX0" fmla="*/ 0 w 5219363"/>
              <a:gd name="connsiteY0" fmla="*/ 137 h 3123662"/>
              <a:gd name="connsiteX1" fmla="*/ 3123526 w 5219363"/>
              <a:gd name="connsiteY1" fmla="*/ 518027 h 3123662"/>
              <a:gd name="connsiteX2" fmla="*/ 5219363 w 5219363"/>
              <a:gd name="connsiteY2" fmla="*/ 3123662 h 31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9363" h="3123662">
                <a:moveTo>
                  <a:pt x="0" y="137"/>
                </a:moveTo>
                <a:cubicBezTo>
                  <a:pt x="1126816" y="-1212"/>
                  <a:pt x="2253632" y="-2560"/>
                  <a:pt x="3123526" y="518027"/>
                </a:cubicBezTo>
                <a:cubicBezTo>
                  <a:pt x="3993420" y="1038614"/>
                  <a:pt x="4875452" y="2741988"/>
                  <a:pt x="5219363" y="3123662"/>
                </a:cubicBezTo>
              </a:path>
            </a:pathLst>
          </a:custGeom>
          <a:solidFill>
            <a:srgbClr val="FF655B">
              <a:alpha val="15000"/>
            </a:srgbClr>
          </a:solidFill>
          <a:ln w="19050">
            <a:solidFill>
              <a:srgbClr val="F765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4B9DB6A-A9B5-EADA-8815-CCF084AE3003}"/>
              </a:ext>
            </a:extLst>
          </p:cNvPr>
          <p:cNvSpPr/>
          <p:nvPr/>
        </p:nvSpPr>
        <p:spPr>
          <a:xfrm>
            <a:off x="3693813" y="4742688"/>
            <a:ext cx="6960747" cy="1077373"/>
          </a:xfrm>
          <a:custGeom>
            <a:avLst/>
            <a:gdLst>
              <a:gd name="connsiteX0" fmla="*/ 0 w 5232903"/>
              <a:gd name="connsiteY0" fmla="*/ 2580237 h 2580237"/>
              <a:gd name="connsiteX1" fmla="*/ 2046084 w 5232903"/>
              <a:gd name="connsiteY1" fmla="*/ 1991762 h 2580237"/>
              <a:gd name="connsiteX2" fmla="*/ 3096286 w 5232903"/>
              <a:gd name="connsiteY2" fmla="*/ 362138 h 2580237"/>
              <a:gd name="connsiteX3" fmla="*/ 5232903 w 5232903"/>
              <a:gd name="connsiteY3" fmla="*/ 0 h 25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2903" h="2580237">
                <a:moveTo>
                  <a:pt x="0" y="2580237"/>
                </a:moveTo>
                <a:cubicBezTo>
                  <a:pt x="765018" y="2470841"/>
                  <a:pt x="1530036" y="2361445"/>
                  <a:pt x="2046084" y="1991762"/>
                </a:cubicBezTo>
                <a:cubicBezTo>
                  <a:pt x="2562132" y="1622079"/>
                  <a:pt x="2565150" y="694098"/>
                  <a:pt x="3096286" y="362138"/>
                </a:cubicBezTo>
                <a:cubicBezTo>
                  <a:pt x="3627422" y="30178"/>
                  <a:pt x="4430162" y="15089"/>
                  <a:pt x="5232903" y="0"/>
                </a:cubicBezTo>
              </a:path>
            </a:pathLst>
          </a:custGeom>
          <a:solidFill>
            <a:srgbClr val="D49CB7">
              <a:alpha val="15000"/>
            </a:srgbClr>
          </a:solidFill>
          <a:ln w="19050">
            <a:solidFill>
              <a:srgbClr val="D49C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0" name="Google Shape;327;p27">
            <a:extLst>
              <a:ext uri="{FF2B5EF4-FFF2-40B4-BE49-F238E27FC236}">
                <a16:creationId xmlns:a16="http://schemas.microsoft.com/office/drawing/2014/main" id="{3416FF89-B2D4-EBE8-0175-093A7F44C4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Freeform 33">
            <a:extLst>
              <a:ext uri="{FF2B5EF4-FFF2-40B4-BE49-F238E27FC236}">
                <a16:creationId xmlns:a16="http://schemas.microsoft.com/office/drawing/2014/main" id="{69E242E8-3B66-CDE6-2E17-4BC079232C96}"/>
              </a:ext>
            </a:extLst>
          </p:cNvPr>
          <p:cNvSpPr/>
          <p:nvPr/>
        </p:nvSpPr>
        <p:spPr>
          <a:xfrm>
            <a:off x="1717817" y="2895425"/>
            <a:ext cx="8925801" cy="2907239"/>
          </a:xfrm>
          <a:custGeom>
            <a:avLst/>
            <a:gdLst>
              <a:gd name="connsiteX0" fmla="*/ 0 w 6702552"/>
              <a:gd name="connsiteY0" fmla="*/ 2348981 h 2348981"/>
              <a:gd name="connsiteX1" fmla="*/ 2907792 w 6702552"/>
              <a:gd name="connsiteY1" fmla="*/ 1507733 h 2348981"/>
              <a:gd name="connsiteX2" fmla="*/ 4343400 w 6702552"/>
              <a:gd name="connsiteY2" fmla="*/ 300725 h 2348981"/>
              <a:gd name="connsiteX3" fmla="*/ 5084064 w 6702552"/>
              <a:gd name="connsiteY3" fmla="*/ 26405 h 2348981"/>
              <a:gd name="connsiteX4" fmla="*/ 5495544 w 6702552"/>
              <a:gd name="connsiteY4" fmla="*/ 785357 h 2348981"/>
              <a:gd name="connsiteX5" fmla="*/ 6702552 w 6702552"/>
              <a:gd name="connsiteY5" fmla="*/ 913373 h 23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2552" h="2348981">
                <a:moveTo>
                  <a:pt x="0" y="2348981"/>
                </a:moveTo>
                <a:cubicBezTo>
                  <a:pt x="1091946" y="2099045"/>
                  <a:pt x="2183892" y="1849109"/>
                  <a:pt x="2907792" y="1507733"/>
                </a:cubicBezTo>
                <a:cubicBezTo>
                  <a:pt x="3631692" y="1166357"/>
                  <a:pt x="3980688" y="547613"/>
                  <a:pt x="4343400" y="300725"/>
                </a:cubicBezTo>
                <a:cubicBezTo>
                  <a:pt x="4706112" y="53837"/>
                  <a:pt x="4892040" y="-54367"/>
                  <a:pt x="5084064" y="26405"/>
                </a:cubicBezTo>
                <a:cubicBezTo>
                  <a:pt x="5276088" y="107177"/>
                  <a:pt x="5225796" y="637529"/>
                  <a:pt x="5495544" y="785357"/>
                </a:cubicBezTo>
                <a:cubicBezTo>
                  <a:pt x="5765292" y="933185"/>
                  <a:pt x="6534912" y="896609"/>
                  <a:pt x="6702552" y="913373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35" name="Google Shape;104;p15">
            <a:extLst>
              <a:ext uri="{FF2B5EF4-FFF2-40B4-BE49-F238E27FC236}">
                <a16:creationId xmlns:a16="http://schemas.microsoft.com/office/drawing/2014/main" id="{7A5CE0EC-6F80-C82E-45D8-52D46E174FF2}"/>
              </a:ext>
            </a:extLst>
          </p:cNvPr>
          <p:cNvSpPr>
            <a:spLocks noChangeAspect="1"/>
          </p:cNvSpPr>
          <p:nvPr/>
        </p:nvSpPr>
        <p:spPr>
          <a:xfrm>
            <a:off x="9167639" y="5977592"/>
            <a:ext cx="1219200" cy="393291"/>
          </a:xfrm>
          <a:prstGeom prst="roundRect">
            <a:avLst>
              <a:gd name="adj" fmla="val 50000"/>
            </a:avLst>
          </a:prstGeom>
          <a:solidFill>
            <a:srgbClr val="F7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Retirement</a:t>
            </a:r>
          </a:p>
        </p:txBody>
      </p:sp>
      <p:cxnSp>
        <p:nvCxnSpPr>
          <p:cNvPr id="36" name="Google Shape;131;p20">
            <a:extLst>
              <a:ext uri="{FF2B5EF4-FFF2-40B4-BE49-F238E27FC236}">
                <a16:creationId xmlns:a16="http://schemas.microsoft.com/office/drawing/2014/main" id="{5982F21A-DE10-DC3D-7689-B4A61DB0BB82}"/>
              </a:ext>
            </a:extLst>
          </p:cNvPr>
          <p:cNvCxnSpPr>
            <a:cxnSpLocks/>
          </p:cNvCxnSpPr>
          <p:nvPr/>
        </p:nvCxnSpPr>
        <p:spPr>
          <a:xfrm>
            <a:off x="3657209" y="1438204"/>
            <a:ext cx="0" cy="4439073"/>
          </a:xfrm>
          <a:prstGeom prst="straightConnector1">
            <a:avLst/>
          </a:prstGeom>
          <a:noFill/>
          <a:ln w="19050" cap="flat" cmpd="sng">
            <a:solidFill>
              <a:srgbClr val="FF655B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7" name="Google Shape;131;p20">
            <a:extLst>
              <a:ext uri="{FF2B5EF4-FFF2-40B4-BE49-F238E27FC236}">
                <a16:creationId xmlns:a16="http://schemas.microsoft.com/office/drawing/2014/main" id="{D80AB604-784F-DC78-25D4-E2A3DF515958}"/>
              </a:ext>
            </a:extLst>
          </p:cNvPr>
          <p:cNvCxnSpPr>
            <a:cxnSpLocks/>
          </p:cNvCxnSpPr>
          <p:nvPr/>
        </p:nvCxnSpPr>
        <p:spPr>
          <a:xfrm>
            <a:off x="8527974" y="1429865"/>
            <a:ext cx="39281" cy="4439073"/>
          </a:xfrm>
          <a:prstGeom prst="straightConnector1">
            <a:avLst/>
          </a:prstGeom>
          <a:noFill/>
          <a:ln w="19050" cap="flat" cmpd="sng">
            <a:solidFill>
              <a:srgbClr val="FF655B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" name="Google Shape;303;p29">
            <a:extLst>
              <a:ext uri="{FF2B5EF4-FFF2-40B4-BE49-F238E27FC236}">
                <a16:creationId xmlns:a16="http://schemas.microsoft.com/office/drawing/2014/main" id="{60F454C8-07E7-85F4-C61E-5C02A6019B05}"/>
              </a:ext>
            </a:extLst>
          </p:cNvPr>
          <p:cNvSpPr txBox="1"/>
          <p:nvPr/>
        </p:nvSpPr>
        <p:spPr>
          <a:xfrm rot="16200000">
            <a:off x="-1138754" y="2950367"/>
            <a:ext cx="4014212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33">
                <a:solidFill>
                  <a:srgbClr val="F7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</a:t>
            </a:r>
            <a:endParaRPr sz="2133">
              <a:solidFill>
                <a:srgbClr val="F7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Google Shape;303;p29">
            <a:extLst>
              <a:ext uri="{FF2B5EF4-FFF2-40B4-BE49-F238E27FC236}">
                <a16:creationId xmlns:a16="http://schemas.microsoft.com/office/drawing/2014/main" id="{91967987-9E2E-42B7-53BB-1F2E76814A45}"/>
              </a:ext>
            </a:extLst>
          </p:cNvPr>
          <p:cNvSpPr txBox="1"/>
          <p:nvPr/>
        </p:nvSpPr>
        <p:spPr>
          <a:xfrm>
            <a:off x="7278137" y="5894671"/>
            <a:ext cx="155080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133" dirty="0">
                <a:solidFill>
                  <a:srgbClr val="F7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Lifecycle</a:t>
            </a:r>
          </a:p>
        </p:txBody>
      </p:sp>
      <p:sp>
        <p:nvSpPr>
          <p:cNvPr id="40" name="Google Shape;211;p24">
            <a:extLst>
              <a:ext uri="{FF2B5EF4-FFF2-40B4-BE49-F238E27FC236}">
                <a16:creationId xmlns:a16="http://schemas.microsoft.com/office/drawing/2014/main" id="{928E7214-E85F-8E73-D996-C60FD1EA8CD7}"/>
              </a:ext>
            </a:extLst>
          </p:cNvPr>
          <p:cNvSpPr>
            <a:spLocks/>
          </p:cNvSpPr>
          <p:nvPr/>
        </p:nvSpPr>
        <p:spPr>
          <a:xfrm>
            <a:off x="10677431" y="2431692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EDC6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67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Price</a:t>
            </a:r>
            <a:endParaRPr lang="en-US" sz="1067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41" name="Google Shape;211;p24">
            <a:extLst>
              <a:ext uri="{FF2B5EF4-FFF2-40B4-BE49-F238E27FC236}">
                <a16:creationId xmlns:a16="http://schemas.microsoft.com/office/drawing/2014/main" id="{5B837854-F55B-9ECD-D328-FF845E2DFAD0}"/>
              </a:ext>
            </a:extLst>
          </p:cNvPr>
          <p:cNvSpPr>
            <a:spLocks/>
          </p:cNvSpPr>
          <p:nvPr/>
        </p:nvSpPr>
        <p:spPr>
          <a:xfrm>
            <a:off x="10677431" y="1721392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F7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67">
                <a:solidFill>
                  <a:schemeClr val="bg1"/>
                </a:solidFill>
                <a:latin typeface="IBM Plex Sans"/>
              </a:rPr>
              <a:t>Non-Delivery</a:t>
            </a:r>
          </a:p>
        </p:txBody>
      </p:sp>
      <p:sp>
        <p:nvSpPr>
          <p:cNvPr id="42" name="Google Shape;211;p24">
            <a:extLst>
              <a:ext uri="{FF2B5EF4-FFF2-40B4-BE49-F238E27FC236}">
                <a16:creationId xmlns:a16="http://schemas.microsoft.com/office/drawing/2014/main" id="{EC0C486D-F2F0-B1CF-D144-930081506B15}"/>
              </a:ext>
            </a:extLst>
          </p:cNvPr>
          <p:cNvSpPr>
            <a:spLocks/>
          </p:cNvSpPr>
          <p:nvPr/>
        </p:nvSpPr>
        <p:spPr>
          <a:xfrm>
            <a:off x="10677431" y="4562592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D49CB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67">
                <a:solidFill>
                  <a:schemeClr val="bg1"/>
                </a:solidFill>
                <a:latin typeface="IBM Plex Sans"/>
                <a:sym typeface="IBM Plex Sans"/>
              </a:rPr>
              <a:t>Invalidation</a:t>
            </a:r>
            <a:endParaRPr lang="en" sz="1067">
              <a:solidFill>
                <a:schemeClr val="bg1"/>
              </a:solidFill>
              <a:latin typeface="IBM Plex Sans"/>
            </a:endParaRPr>
          </a:p>
        </p:txBody>
      </p:sp>
      <p:sp>
        <p:nvSpPr>
          <p:cNvPr id="43" name="Google Shape;100;p15">
            <a:extLst>
              <a:ext uri="{FF2B5EF4-FFF2-40B4-BE49-F238E27FC236}">
                <a16:creationId xmlns:a16="http://schemas.microsoft.com/office/drawing/2014/main" id="{8A1C8177-DC10-9E61-CD03-51310E8BAA1C}"/>
              </a:ext>
            </a:extLst>
          </p:cNvPr>
          <p:cNvSpPr>
            <a:spLocks noChangeAspect="1"/>
          </p:cNvSpPr>
          <p:nvPr/>
        </p:nvSpPr>
        <p:spPr>
          <a:xfrm>
            <a:off x="1805161" y="5977592"/>
            <a:ext cx="1219200" cy="393291"/>
          </a:xfrm>
          <a:prstGeom prst="roundRect">
            <a:avLst>
              <a:gd name="adj" fmla="val 50000"/>
            </a:avLst>
          </a:prstGeom>
          <a:solidFill>
            <a:srgbClr val="F7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Concept</a:t>
            </a:r>
          </a:p>
        </p:txBody>
      </p:sp>
      <p:sp>
        <p:nvSpPr>
          <p:cNvPr id="44" name="Google Shape;103;p15">
            <a:extLst>
              <a:ext uri="{FF2B5EF4-FFF2-40B4-BE49-F238E27FC236}">
                <a16:creationId xmlns:a16="http://schemas.microsoft.com/office/drawing/2014/main" id="{53C63BFD-1C61-3BAF-55E0-92262FA2FBF9}"/>
              </a:ext>
            </a:extLst>
          </p:cNvPr>
          <p:cNvSpPr>
            <a:spLocks noChangeAspect="1"/>
          </p:cNvSpPr>
          <p:nvPr/>
        </p:nvSpPr>
        <p:spPr>
          <a:xfrm>
            <a:off x="5483021" y="5977592"/>
            <a:ext cx="1219200" cy="393291"/>
          </a:xfrm>
          <a:prstGeom prst="roundRect">
            <a:avLst>
              <a:gd name="adj" fmla="val 50000"/>
            </a:avLst>
          </a:prstGeom>
          <a:solidFill>
            <a:srgbClr val="F7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Execution</a:t>
            </a:r>
          </a:p>
        </p:txBody>
      </p:sp>
      <p:sp>
        <p:nvSpPr>
          <p:cNvPr id="45" name="Google Shape;138;p20">
            <a:extLst>
              <a:ext uri="{FF2B5EF4-FFF2-40B4-BE49-F238E27FC236}">
                <a16:creationId xmlns:a16="http://schemas.microsoft.com/office/drawing/2014/main" id="{492704E8-EBD9-10A2-2976-0A3A570052D1}"/>
              </a:ext>
            </a:extLst>
          </p:cNvPr>
          <p:cNvSpPr/>
          <p:nvPr/>
        </p:nvSpPr>
        <p:spPr>
          <a:xfrm>
            <a:off x="2501906" y="957715"/>
            <a:ext cx="2422623" cy="487680"/>
          </a:xfrm>
          <a:prstGeom prst="roundRect">
            <a:avLst>
              <a:gd name="adj" fmla="val 50000"/>
            </a:avLst>
          </a:prstGeom>
          <a:solidFill>
            <a:srgbClr val="FF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40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VALIDATION</a:t>
            </a:r>
            <a:endParaRPr sz="120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" name="Google Shape;138;p20">
            <a:extLst>
              <a:ext uri="{FF2B5EF4-FFF2-40B4-BE49-F238E27FC236}">
                <a16:creationId xmlns:a16="http://schemas.microsoft.com/office/drawing/2014/main" id="{68535306-25BE-4D6C-427D-938A8332B7BB}"/>
              </a:ext>
            </a:extLst>
          </p:cNvPr>
          <p:cNvSpPr/>
          <p:nvPr/>
        </p:nvSpPr>
        <p:spPr>
          <a:xfrm>
            <a:off x="7514372" y="962236"/>
            <a:ext cx="2027200" cy="487680"/>
          </a:xfrm>
          <a:prstGeom prst="roundRect">
            <a:avLst>
              <a:gd name="adj" fmla="val 50000"/>
            </a:avLst>
          </a:prstGeom>
          <a:solidFill>
            <a:srgbClr val="FF65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40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ISSUANCE</a:t>
            </a:r>
            <a:endParaRPr sz="240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" name="Google Shape;211;p24">
            <a:extLst>
              <a:ext uri="{FF2B5EF4-FFF2-40B4-BE49-F238E27FC236}">
                <a16:creationId xmlns:a16="http://schemas.microsoft.com/office/drawing/2014/main" id="{DD22DCCF-EF27-0726-A2B2-6E55A9FEF8BF}"/>
              </a:ext>
            </a:extLst>
          </p:cNvPr>
          <p:cNvSpPr>
            <a:spLocks/>
          </p:cNvSpPr>
          <p:nvPr/>
        </p:nvSpPr>
        <p:spPr>
          <a:xfrm>
            <a:off x="10677431" y="5272895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53A2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67">
                <a:solidFill>
                  <a:schemeClr val="bg1"/>
                </a:solidFill>
                <a:latin typeface="IBM Plex Sans"/>
                <a:sym typeface="IBM Plex Sans"/>
              </a:rPr>
              <a:t>Political</a:t>
            </a:r>
            <a:endParaRPr lang="en" sz="1067">
              <a:solidFill>
                <a:schemeClr val="bg1"/>
              </a:solidFill>
              <a:latin typeface="IBM Plex Sans"/>
            </a:endParaRPr>
          </a:p>
        </p:txBody>
      </p:sp>
      <p:cxnSp>
        <p:nvCxnSpPr>
          <p:cNvPr id="49" name="Google Shape;111;p19">
            <a:extLst>
              <a:ext uri="{FF2B5EF4-FFF2-40B4-BE49-F238E27FC236}">
                <a16:creationId xmlns:a16="http://schemas.microsoft.com/office/drawing/2014/main" id="{DC6F89DA-42FD-B506-9927-B98E0CC29061}"/>
              </a:ext>
            </a:extLst>
          </p:cNvPr>
          <p:cNvCxnSpPr>
            <a:cxnSpLocks/>
          </p:cNvCxnSpPr>
          <p:nvPr/>
        </p:nvCxnSpPr>
        <p:spPr>
          <a:xfrm>
            <a:off x="1228513" y="5877275"/>
            <a:ext cx="9728223" cy="0"/>
          </a:xfrm>
          <a:prstGeom prst="straightConnector1">
            <a:avLst/>
          </a:prstGeom>
          <a:noFill/>
          <a:ln w="19050" cap="flat" cmpd="sng">
            <a:solidFill>
              <a:srgbClr val="F7655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111;p19">
            <a:extLst>
              <a:ext uri="{FF2B5EF4-FFF2-40B4-BE49-F238E27FC236}">
                <a16:creationId xmlns:a16="http://schemas.microsoft.com/office/drawing/2014/main" id="{44BBD62D-7D43-2D8A-AD5F-F462B0E08FF9}"/>
              </a:ext>
            </a:extLst>
          </p:cNvPr>
          <p:cNvCxnSpPr>
            <a:cxnSpLocks/>
          </p:cNvCxnSpPr>
          <p:nvPr/>
        </p:nvCxnSpPr>
        <p:spPr>
          <a:xfrm flipV="1">
            <a:off x="1228511" y="1216751"/>
            <a:ext cx="0" cy="4660525"/>
          </a:xfrm>
          <a:prstGeom prst="straightConnector1">
            <a:avLst/>
          </a:prstGeom>
          <a:noFill/>
          <a:ln w="19050" cap="flat" cmpd="sng">
            <a:solidFill>
              <a:srgbClr val="F7655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Google Shape;211;p24">
            <a:extLst>
              <a:ext uri="{FF2B5EF4-FFF2-40B4-BE49-F238E27FC236}">
                <a16:creationId xmlns:a16="http://schemas.microsoft.com/office/drawing/2014/main" id="{D20F78E1-8DDD-C029-5231-195EC6ADE101}"/>
              </a:ext>
            </a:extLst>
          </p:cNvPr>
          <p:cNvSpPr>
            <a:spLocks/>
          </p:cNvSpPr>
          <p:nvPr/>
        </p:nvSpPr>
        <p:spPr>
          <a:xfrm>
            <a:off x="10677431" y="3141992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124B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5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Reversal</a:t>
            </a:r>
            <a:endParaRPr lang="en-US" sz="1067" dirty="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52" name="Google Shape;211;p24">
            <a:extLst>
              <a:ext uri="{FF2B5EF4-FFF2-40B4-BE49-F238E27FC236}">
                <a16:creationId xmlns:a16="http://schemas.microsoft.com/office/drawing/2014/main" id="{3F87C23B-3093-D167-2014-E5A590595473}"/>
              </a:ext>
            </a:extLst>
          </p:cNvPr>
          <p:cNvSpPr>
            <a:spLocks/>
          </p:cNvSpPr>
          <p:nvPr/>
        </p:nvSpPr>
        <p:spPr>
          <a:xfrm>
            <a:off x="10677431" y="3852292"/>
            <a:ext cx="1219200" cy="365760"/>
          </a:xfrm>
          <a:prstGeom prst="roundRect">
            <a:avLst>
              <a:gd name="adj" fmla="val 50000"/>
            </a:avLst>
          </a:prstGeom>
          <a:solidFill>
            <a:srgbClr val="2A28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067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Counterparty</a:t>
            </a:r>
            <a:endParaRPr lang="en-US" sz="1067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89F9CDD-7AA2-718D-BBA1-2430E1477F88}"/>
              </a:ext>
            </a:extLst>
          </p:cNvPr>
          <p:cNvSpPr/>
          <p:nvPr/>
        </p:nvSpPr>
        <p:spPr>
          <a:xfrm>
            <a:off x="8567256" y="3321565"/>
            <a:ext cx="2076361" cy="2481096"/>
          </a:xfrm>
          <a:custGeom>
            <a:avLst/>
            <a:gdLst>
              <a:gd name="connsiteX0" fmla="*/ 0 w 722376"/>
              <a:gd name="connsiteY0" fmla="*/ 822960 h 822960"/>
              <a:gd name="connsiteX1" fmla="*/ 128016 w 722376"/>
              <a:gd name="connsiteY1" fmla="*/ 118872 h 822960"/>
              <a:gd name="connsiteX2" fmla="*/ 722376 w 722376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376" h="822960">
                <a:moveTo>
                  <a:pt x="0" y="822960"/>
                </a:moveTo>
                <a:cubicBezTo>
                  <a:pt x="3810" y="539496"/>
                  <a:pt x="7620" y="256032"/>
                  <a:pt x="128016" y="118872"/>
                </a:cubicBezTo>
                <a:cubicBezTo>
                  <a:pt x="248412" y="-18288"/>
                  <a:pt x="568452" y="10668"/>
                  <a:pt x="722376" y="0"/>
                </a:cubicBezTo>
              </a:path>
            </a:pathLst>
          </a:custGeom>
          <a:noFill/>
          <a:ln w="19050">
            <a:solidFill>
              <a:srgbClr val="124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cxnSp>
        <p:nvCxnSpPr>
          <p:cNvPr id="55" name="Google Shape;131;p20">
            <a:extLst>
              <a:ext uri="{FF2B5EF4-FFF2-40B4-BE49-F238E27FC236}">
                <a16:creationId xmlns:a16="http://schemas.microsoft.com/office/drawing/2014/main" id="{6A5FAE45-F86C-626F-756C-753886196174}"/>
              </a:ext>
            </a:extLst>
          </p:cNvPr>
          <p:cNvCxnSpPr>
            <a:cxnSpLocks/>
            <a:stCxn id="56" idx="0"/>
            <a:endCxn id="41" idx="1"/>
          </p:cNvCxnSpPr>
          <p:nvPr/>
        </p:nvCxnSpPr>
        <p:spPr>
          <a:xfrm flipV="1">
            <a:off x="1683146" y="1904272"/>
            <a:ext cx="8994287" cy="18184"/>
          </a:xfrm>
          <a:prstGeom prst="straightConnector1">
            <a:avLst/>
          </a:prstGeom>
          <a:noFill/>
          <a:ln w="19050" cap="flat" cmpd="sng">
            <a:solidFill>
              <a:srgbClr val="FF655B">
                <a:alpha val="25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" name="Google Shape;327;p27">
            <a:extLst>
              <a:ext uri="{FF2B5EF4-FFF2-40B4-BE49-F238E27FC236}">
                <a16:creationId xmlns:a16="http://schemas.microsoft.com/office/drawing/2014/main" id="{EE9F1096-68D4-9367-AF76-C87E7818CFD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4642108" y="2819400"/>
            <a:ext cx="290778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Freeform 56">
            <a:extLst>
              <a:ext uri="{FF2B5EF4-FFF2-40B4-BE49-F238E27FC236}">
                <a16:creationId xmlns:a16="http://schemas.microsoft.com/office/drawing/2014/main" id="{3B2F1C9B-1C1E-84FC-5031-325182209627}"/>
              </a:ext>
            </a:extLst>
          </p:cNvPr>
          <p:cNvSpPr/>
          <p:nvPr/>
        </p:nvSpPr>
        <p:spPr>
          <a:xfrm>
            <a:off x="1717820" y="2609089"/>
            <a:ext cx="8936741" cy="3210499"/>
          </a:xfrm>
          <a:custGeom>
            <a:avLst/>
            <a:gdLst>
              <a:gd name="connsiteX0" fmla="*/ 0 w 6629400"/>
              <a:gd name="connsiteY0" fmla="*/ 2944368 h 2944368"/>
              <a:gd name="connsiteX1" fmla="*/ 1399032 w 6629400"/>
              <a:gd name="connsiteY1" fmla="*/ 2596896 h 2944368"/>
              <a:gd name="connsiteX2" fmla="*/ 4407408 w 6629400"/>
              <a:gd name="connsiteY2" fmla="*/ 978408 h 2944368"/>
              <a:gd name="connsiteX3" fmla="*/ 5568696 w 6629400"/>
              <a:gd name="connsiteY3" fmla="*/ 338328 h 2944368"/>
              <a:gd name="connsiteX4" fmla="*/ 6629400 w 6629400"/>
              <a:gd name="connsiteY4" fmla="*/ 0 h 294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0" h="2944368">
                <a:moveTo>
                  <a:pt x="0" y="2944368"/>
                </a:moveTo>
                <a:cubicBezTo>
                  <a:pt x="332232" y="2934462"/>
                  <a:pt x="664464" y="2924556"/>
                  <a:pt x="1399032" y="2596896"/>
                </a:cubicBezTo>
                <a:cubicBezTo>
                  <a:pt x="2133600" y="2269236"/>
                  <a:pt x="4407408" y="978408"/>
                  <a:pt x="4407408" y="978408"/>
                </a:cubicBezTo>
                <a:cubicBezTo>
                  <a:pt x="5102352" y="601980"/>
                  <a:pt x="5198364" y="501396"/>
                  <a:pt x="5568696" y="338328"/>
                </a:cubicBezTo>
                <a:cubicBezTo>
                  <a:pt x="5939028" y="175260"/>
                  <a:pt x="6284214" y="87630"/>
                  <a:pt x="6629400" y="0"/>
                </a:cubicBezTo>
              </a:path>
            </a:pathLst>
          </a:custGeom>
          <a:noFill/>
          <a:ln w="19050">
            <a:solidFill>
              <a:srgbClr val="EDC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5510E4-567D-BA0B-51ED-8112590380D1}"/>
              </a:ext>
            </a:extLst>
          </p:cNvPr>
          <p:cNvCxnSpPr>
            <a:cxnSpLocks/>
          </p:cNvCxnSpPr>
          <p:nvPr/>
        </p:nvCxnSpPr>
        <p:spPr>
          <a:xfrm>
            <a:off x="1740963" y="5538833"/>
            <a:ext cx="1889760" cy="0"/>
          </a:xfrm>
          <a:prstGeom prst="straightConnector1">
            <a:avLst/>
          </a:prstGeom>
          <a:ln w="12700">
            <a:solidFill>
              <a:srgbClr val="FF655B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F828F-EA39-DAD6-F52B-6C0430C88C8B}"/>
              </a:ext>
            </a:extLst>
          </p:cNvPr>
          <p:cNvCxnSpPr>
            <a:cxnSpLocks/>
          </p:cNvCxnSpPr>
          <p:nvPr/>
        </p:nvCxnSpPr>
        <p:spPr>
          <a:xfrm>
            <a:off x="3686097" y="5538833"/>
            <a:ext cx="4840224" cy="0"/>
          </a:xfrm>
          <a:prstGeom prst="straightConnector1">
            <a:avLst/>
          </a:prstGeom>
          <a:ln w="12700">
            <a:solidFill>
              <a:srgbClr val="FF655B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F4D12A-4317-B945-B747-443946E16AFF}"/>
              </a:ext>
            </a:extLst>
          </p:cNvPr>
          <p:cNvCxnSpPr>
            <a:cxnSpLocks/>
          </p:cNvCxnSpPr>
          <p:nvPr/>
        </p:nvCxnSpPr>
        <p:spPr>
          <a:xfrm>
            <a:off x="8602680" y="5538833"/>
            <a:ext cx="1987296" cy="0"/>
          </a:xfrm>
          <a:prstGeom prst="straightConnector1">
            <a:avLst/>
          </a:prstGeom>
          <a:ln w="12700">
            <a:solidFill>
              <a:srgbClr val="D49CB7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17;p19">
            <a:extLst>
              <a:ext uri="{FF2B5EF4-FFF2-40B4-BE49-F238E27FC236}">
                <a16:creationId xmlns:a16="http://schemas.microsoft.com/office/drawing/2014/main" id="{F84029EB-01E9-F02C-201D-55E55379F5E6}"/>
              </a:ext>
            </a:extLst>
          </p:cNvPr>
          <p:cNvSpPr txBox="1"/>
          <p:nvPr/>
        </p:nvSpPr>
        <p:spPr>
          <a:xfrm>
            <a:off x="3653981" y="4980294"/>
            <a:ext cx="4878184" cy="469447"/>
          </a:xfrm>
          <a:prstGeom prst="rect">
            <a:avLst/>
          </a:prstGeom>
          <a:solidFill>
            <a:srgbClr val="FF655B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51" b="1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</a:rPr>
              <a:t>Non-Delivery / Non-Payment Risk</a:t>
            </a:r>
          </a:p>
        </p:txBody>
      </p:sp>
      <p:sp>
        <p:nvSpPr>
          <p:cNvPr id="9" name="Google Shape;211;p24">
            <a:extLst>
              <a:ext uri="{FF2B5EF4-FFF2-40B4-BE49-F238E27FC236}">
                <a16:creationId xmlns:a16="http://schemas.microsoft.com/office/drawing/2014/main" id="{0A6F1520-BACA-F151-0640-75EE8EBA750B}"/>
              </a:ext>
            </a:extLst>
          </p:cNvPr>
          <p:cNvSpPr>
            <a:spLocks noChangeAspect="1"/>
          </p:cNvSpPr>
          <p:nvPr/>
        </p:nvSpPr>
        <p:spPr>
          <a:xfrm>
            <a:off x="1805163" y="1512055"/>
            <a:ext cx="8581676" cy="309917"/>
          </a:xfrm>
          <a:prstGeom prst="roundRect">
            <a:avLst>
              <a:gd name="adj" fmla="val 50000"/>
            </a:avLst>
          </a:prstGeom>
          <a:solidFill>
            <a:srgbClr val="F7655B">
              <a:alpha val="25000"/>
            </a:srgbClr>
          </a:solidFill>
          <a:ln>
            <a:solidFill>
              <a:srgbClr val="F7655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733">
                <a:solidFill>
                  <a:srgbClr val="F7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Reputational = Pervasive</a:t>
            </a:r>
            <a:endParaRPr lang="en-US" sz="1733">
              <a:solidFill>
                <a:srgbClr val="F7655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" name="Google Shape;204;p23">
            <a:extLst>
              <a:ext uri="{FF2B5EF4-FFF2-40B4-BE49-F238E27FC236}">
                <a16:creationId xmlns:a16="http://schemas.microsoft.com/office/drawing/2014/main" id="{601A6A14-E8A5-E24E-F502-525D6C49EE81}"/>
              </a:ext>
            </a:extLst>
          </p:cNvPr>
          <p:cNvSpPr txBox="1"/>
          <p:nvPr/>
        </p:nvSpPr>
        <p:spPr>
          <a:xfrm>
            <a:off x="180333" y="133767"/>
            <a:ext cx="101772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Carbon Insurance</a:t>
            </a:r>
            <a:br>
              <a:rPr lang="en-US" sz="2133" dirty="0">
                <a:solidFill>
                  <a:srgbClr val="21212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-US" sz="2133" dirty="0">
                <a:solidFill>
                  <a:srgbClr val="2A2934"/>
                </a:solidFill>
                <a:latin typeface="IBM Plex Sans"/>
                <a:ea typeface="IBM Plex Sans"/>
                <a:cs typeface="IBM Plex Sans"/>
                <a:sym typeface="IBM Plex Sans"/>
              </a:rPr>
              <a:t>Risks over the Credit Lifecycle</a:t>
            </a:r>
          </a:p>
        </p:txBody>
      </p:sp>
      <p:sp>
        <p:nvSpPr>
          <p:cNvPr id="2" name="Google Shape;117;p19">
            <a:extLst>
              <a:ext uri="{FF2B5EF4-FFF2-40B4-BE49-F238E27FC236}">
                <a16:creationId xmlns:a16="http://schemas.microsoft.com/office/drawing/2014/main" id="{2F4FBA47-70B6-1747-A533-22AC21B751B1}"/>
              </a:ext>
            </a:extLst>
          </p:cNvPr>
          <p:cNvSpPr txBox="1"/>
          <p:nvPr/>
        </p:nvSpPr>
        <p:spPr>
          <a:xfrm>
            <a:off x="1701678" y="4980294"/>
            <a:ext cx="1952298" cy="469447"/>
          </a:xfrm>
          <a:prstGeom prst="rect">
            <a:avLst/>
          </a:prstGeom>
          <a:solidFill>
            <a:srgbClr val="FF655B">
              <a:alpha val="5000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51" b="1" dirty="0">
                <a:solidFill>
                  <a:srgbClr val="2A2935"/>
                </a:solidFill>
                <a:latin typeface="IBM Plex Sans"/>
                <a:ea typeface="IBM Plex Sans"/>
                <a:cs typeface="IBM Plex Sans"/>
              </a:rPr>
              <a:t>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2129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327;p27">
            <a:extLst>
              <a:ext uri="{FF2B5EF4-FFF2-40B4-BE49-F238E27FC236}">
                <a16:creationId xmlns:a16="http://schemas.microsoft.com/office/drawing/2014/main" id="{25E8DBE3-AA09-8A26-E95A-891CC687F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4;p23">
            <a:extLst>
              <a:ext uri="{FF2B5EF4-FFF2-40B4-BE49-F238E27FC236}">
                <a16:creationId xmlns:a16="http://schemas.microsoft.com/office/drawing/2014/main" id="{F642CAFE-8FCE-BF82-D979-FDA26BA5B7CE}"/>
              </a:ext>
            </a:extLst>
          </p:cNvPr>
          <p:cNvSpPr txBox="1"/>
          <p:nvPr/>
        </p:nvSpPr>
        <p:spPr>
          <a:xfrm>
            <a:off x="180333" y="133767"/>
            <a:ext cx="10177200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Carbon Insurance</a:t>
            </a:r>
            <a:br>
              <a:rPr lang="en-US" sz="2133" dirty="0">
                <a:solidFill>
                  <a:srgbClr val="21212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-US" sz="2133" dirty="0">
                <a:solidFill>
                  <a:srgbClr val="21212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Non-Delivery or Non-Payment Risk</a:t>
            </a:r>
            <a:endParaRPr lang="en-US" sz="2133" dirty="0">
              <a:solidFill>
                <a:srgbClr val="2A293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138;p20">
            <a:extLst>
              <a:ext uri="{FF2B5EF4-FFF2-40B4-BE49-F238E27FC236}">
                <a16:creationId xmlns:a16="http://schemas.microsoft.com/office/drawing/2014/main" id="{14A10677-58FA-7BB7-FCA1-DD7A219AF5BE}"/>
              </a:ext>
            </a:extLst>
          </p:cNvPr>
          <p:cNvSpPr>
            <a:spLocks noChangeAspect="1"/>
          </p:cNvSpPr>
          <p:nvPr/>
        </p:nvSpPr>
        <p:spPr>
          <a:xfrm>
            <a:off x="5347107" y="3567691"/>
            <a:ext cx="1497786" cy="1188720"/>
          </a:xfrm>
          <a:prstGeom prst="roundRect">
            <a:avLst>
              <a:gd name="adj" fmla="val 50000"/>
            </a:avLst>
          </a:prstGeom>
          <a:solidFill>
            <a:srgbClr val="F96258"/>
          </a:solidFill>
          <a:ln w="19050">
            <a:solidFill>
              <a:srgbClr val="2B2834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Structurers</a:t>
            </a:r>
            <a:endParaRPr sz="700" dirty="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194;p23">
            <a:extLst>
              <a:ext uri="{FF2B5EF4-FFF2-40B4-BE49-F238E27FC236}">
                <a16:creationId xmlns:a16="http://schemas.microsoft.com/office/drawing/2014/main" id="{BAAEEB1B-88D4-6286-7EB2-0D60F5F6BF0F}"/>
              </a:ext>
            </a:extLst>
          </p:cNvPr>
          <p:cNvSpPr/>
          <p:nvPr/>
        </p:nvSpPr>
        <p:spPr>
          <a:xfrm>
            <a:off x="431410" y="4318464"/>
            <a:ext cx="1757627" cy="2478190"/>
          </a:xfrm>
          <a:prstGeom prst="roundRect">
            <a:avLst/>
          </a:prstGeom>
          <a:solidFill>
            <a:srgbClr val="FF655B">
              <a:alpha val="25000"/>
            </a:srgbClr>
          </a:solidFill>
          <a:ln>
            <a:noFill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b="1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Insurable Risks</a:t>
            </a:r>
          </a:p>
        </p:txBody>
      </p:sp>
      <p:sp>
        <p:nvSpPr>
          <p:cNvPr id="4" name="Google Shape;194;p23">
            <a:extLst>
              <a:ext uri="{FF2B5EF4-FFF2-40B4-BE49-F238E27FC236}">
                <a16:creationId xmlns:a16="http://schemas.microsoft.com/office/drawing/2014/main" id="{54482062-2634-6888-3D69-DEC02AAC195B}"/>
              </a:ext>
            </a:extLst>
          </p:cNvPr>
          <p:cNvSpPr/>
          <p:nvPr/>
        </p:nvSpPr>
        <p:spPr>
          <a:xfrm>
            <a:off x="2470566" y="990484"/>
            <a:ext cx="7250867" cy="2385453"/>
          </a:xfrm>
          <a:prstGeom prst="roundRect">
            <a:avLst/>
          </a:prstGeom>
          <a:solidFill>
            <a:srgbClr val="53A2FF">
              <a:alpha val="25000"/>
            </a:srgbClr>
          </a:solidFill>
          <a:ln>
            <a:noFill/>
          </a:ln>
        </p:spPr>
        <p:txBody>
          <a:bodyPr spcFirstLastPara="1" vert="horz" wrap="square" lIns="0" tIns="0" rIns="0" bIns="0" anchor="b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200" b="1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Non-Payment</a:t>
            </a:r>
            <a:endParaRPr lang="en-US" sz="1400" b="1">
              <a:solidFill>
                <a:srgbClr val="32313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" name="Google Shape;138;p20">
            <a:extLst>
              <a:ext uri="{FF2B5EF4-FFF2-40B4-BE49-F238E27FC236}">
                <a16:creationId xmlns:a16="http://schemas.microsoft.com/office/drawing/2014/main" id="{532904C1-2108-0DEA-0888-541CB8486F73}"/>
              </a:ext>
            </a:extLst>
          </p:cNvPr>
          <p:cNvSpPr>
            <a:spLocks noChangeAspect="1"/>
          </p:cNvSpPr>
          <p:nvPr/>
        </p:nvSpPr>
        <p:spPr>
          <a:xfrm>
            <a:off x="2470566" y="3567691"/>
            <a:ext cx="1497786" cy="1188720"/>
          </a:xfrm>
          <a:prstGeom prst="roundRect">
            <a:avLst>
              <a:gd name="adj" fmla="val 50000"/>
            </a:avLst>
          </a:prstGeom>
          <a:solidFill>
            <a:srgbClr val="F962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Buyers</a:t>
            </a:r>
            <a:endParaRPr lang="en-US" sz="100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Google Shape;138;p20">
            <a:extLst>
              <a:ext uri="{FF2B5EF4-FFF2-40B4-BE49-F238E27FC236}">
                <a16:creationId xmlns:a16="http://schemas.microsoft.com/office/drawing/2014/main" id="{2C4C26A3-469A-426D-5C6F-23158EA04CF5}"/>
              </a:ext>
            </a:extLst>
          </p:cNvPr>
          <p:cNvSpPr>
            <a:spLocks noChangeAspect="1"/>
          </p:cNvSpPr>
          <p:nvPr/>
        </p:nvSpPr>
        <p:spPr>
          <a:xfrm>
            <a:off x="5367982" y="1084338"/>
            <a:ext cx="1476910" cy="1094775"/>
          </a:xfrm>
          <a:prstGeom prst="roundRect">
            <a:avLst>
              <a:gd name="adj" fmla="val 50000"/>
            </a:avLst>
          </a:prstGeom>
          <a:solidFill>
            <a:srgbClr val="2B28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Lenders</a:t>
            </a:r>
            <a:endParaRPr sz="1000" dirty="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" name="Google Shape;138;p20">
            <a:extLst>
              <a:ext uri="{FF2B5EF4-FFF2-40B4-BE49-F238E27FC236}">
                <a16:creationId xmlns:a16="http://schemas.microsoft.com/office/drawing/2014/main" id="{0A5FCB91-8511-909C-0BE3-430FE5B3194D}"/>
              </a:ext>
            </a:extLst>
          </p:cNvPr>
          <p:cNvSpPr>
            <a:spLocks noChangeAspect="1"/>
          </p:cNvSpPr>
          <p:nvPr/>
        </p:nvSpPr>
        <p:spPr>
          <a:xfrm>
            <a:off x="8223648" y="3567691"/>
            <a:ext cx="1497786" cy="1188720"/>
          </a:xfrm>
          <a:prstGeom prst="roundRect">
            <a:avLst>
              <a:gd name="adj" fmla="val 50000"/>
            </a:avLst>
          </a:prstGeom>
          <a:solidFill>
            <a:srgbClr val="124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>
                <a:solidFill>
                  <a:srgbClr val="F9F5EF"/>
                </a:solidFill>
                <a:latin typeface="IBM Plex Sans"/>
                <a:ea typeface="IBM Plex Sans"/>
                <a:cs typeface="IBM Plex Sans"/>
                <a:sym typeface="IBM Plex Sans"/>
              </a:rPr>
              <a:t>Developers</a:t>
            </a:r>
            <a:endParaRPr sz="700">
              <a:solidFill>
                <a:srgbClr val="F9F5E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" name="Google Shape;194;p23">
            <a:extLst>
              <a:ext uri="{FF2B5EF4-FFF2-40B4-BE49-F238E27FC236}">
                <a16:creationId xmlns:a16="http://schemas.microsoft.com/office/drawing/2014/main" id="{F8FBB7E0-6618-F986-0415-D8E16790A608}"/>
              </a:ext>
            </a:extLst>
          </p:cNvPr>
          <p:cNvSpPr/>
          <p:nvPr/>
        </p:nvSpPr>
        <p:spPr>
          <a:xfrm rot="16200000">
            <a:off x="4998649" y="2325954"/>
            <a:ext cx="520820" cy="5765243"/>
          </a:xfrm>
          <a:prstGeom prst="roundRect">
            <a:avLst/>
          </a:prstGeom>
          <a:solidFill>
            <a:srgbClr val="F96258">
              <a:alpha val="25000"/>
            </a:srgbClr>
          </a:solidFill>
          <a:ln>
            <a:noFill/>
          </a:ln>
        </p:spPr>
        <p:txBody>
          <a:bodyPr spcFirstLastPara="1" vert="vert" wrap="square" lIns="0" tIns="0" rIns="0" bIns="0" anchor="ctr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60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Non-Delivery due to: Avoidable / Unavoidable / Carbon Risks</a:t>
            </a:r>
          </a:p>
        </p:txBody>
      </p:sp>
      <p:sp>
        <p:nvSpPr>
          <p:cNvPr id="27" name="Google Shape;211;p24">
            <a:extLst>
              <a:ext uri="{FF2B5EF4-FFF2-40B4-BE49-F238E27FC236}">
                <a16:creationId xmlns:a16="http://schemas.microsoft.com/office/drawing/2014/main" id="{AB7834C1-00A1-1D7E-BCAD-05A036399961}"/>
              </a:ext>
            </a:extLst>
          </p:cNvPr>
          <p:cNvSpPr>
            <a:spLocks noChangeAspect="1"/>
          </p:cNvSpPr>
          <p:nvPr/>
        </p:nvSpPr>
        <p:spPr>
          <a:xfrm>
            <a:off x="668077" y="5597192"/>
            <a:ext cx="1371600" cy="411480"/>
          </a:xfrm>
          <a:prstGeom prst="roundRect">
            <a:avLst>
              <a:gd name="adj" fmla="val 50000"/>
            </a:avLst>
          </a:prstGeom>
          <a:solidFill>
            <a:srgbClr val="53A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</a:t>
            </a:r>
            <a:endParaRPr lang="en-US" sz="140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sp>
        <p:nvSpPr>
          <p:cNvPr id="28" name="Google Shape;211;p24">
            <a:extLst>
              <a:ext uri="{FF2B5EF4-FFF2-40B4-BE49-F238E27FC236}">
                <a16:creationId xmlns:a16="http://schemas.microsoft.com/office/drawing/2014/main" id="{5FC1DB77-ADDE-9A65-D2C5-37EAC7A057CE}"/>
              </a:ext>
            </a:extLst>
          </p:cNvPr>
          <p:cNvSpPr>
            <a:spLocks noChangeAspect="1"/>
          </p:cNvSpPr>
          <p:nvPr/>
        </p:nvSpPr>
        <p:spPr>
          <a:xfrm>
            <a:off x="668077" y="5002835"/>
            <a:ext cx="1371600" cy="411480"/>
          </a:xfrm>
          <a:prstGeom prst="roundRect">
            <a:avLst>
              <a:gd name="adj" fmla="val 50000"/>
            </a:avLst>
          </a:prstGeom>
          <a:solidFill>
            <a:srgbClr val="F962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00">
                <a:solidFill>
                  <a:schemeClr val="bg1"/>
                </a:solidFill>
                <a:latin typeface="IBM Plex Sans"/>
              </a:rPr>
              <a:t>Delivery</a:t>
            </a:r>
          </a:p>
        </p:txBody>
      </p:sp>
      <p:sp>
        <p:nvSpPr>
          <p:cNvPr id="29" name="Google Shape;211;p24">
            <a:extLst>
              <a:ext uri="{FF2B5EF4-FFF2-40B4-BE49-F238E27FC236}">
                <a16:creationId xmlns:a16="http://schemas.microsoft.com/office/drawing/2014/main" id="{6B2CAAC8-FC7B-1CDA-EE31-8E282D4F6BCF}"/>
              </a:ext>
            </a:extLst>
          </p:cNvPr>
          <p:cNvSpPr>
            <a:spLocks noChangeAspect="1"/>
          </p:cNvSpPr>
          <p:nvPr/>
        </p:nvSpPr>
        <p:spPr>
          <a:xfrm>
            <a:off x="668077" y="6191550"/>
            <a:ext cx="1371600" cy="411480"/>
          </a:xfrm>
          <a:prstGeom prst="roundRect">
            <a:avLst>
              <a:gd name="adj" fmla="val 50000"/>
            </a:avLst>
          </a:prstGeom>
          <a:solidFill>
            <a:srgbClr val="124B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40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Performance</a:t>
            </a:r>
            <a:endParaRPr lang="en-US" sz="1400">
              <a:solidFill>
                <a:schemeClr val="bg1"/>
              </a:solidFill>
              <a:latin typeface="IBM Plex Sans"/>
              <a:ea typeface="IBM Plex Sans"/>
              <a:cs typeface="IBM Plex Sans"/>
            </a:endParaRPr>
          </a:p>
        </p:txBody>
      </p:sp>
      <p:cxnSp>
        <p:nvCxnSpPr>
          <p:cNvPr id="30" name="Google Shape;134;p18">
            <a:extLst>
              <a:ext uri="{FF2B5EF4-FFF2-40B4-BE49-F238E27FC236}">
                <a16:creationId xmlns:a16="http://schemas.microsoft.com/office/drawing/2014/main" id="{BB6C7823-FF25-7023-5627-924C891210F9}"/>
              </a:ext>
            </a:extLst>
          </p:cNvPr>
          <p:cNvCxnSpPr>
            <a:cxnSpLocks/>
          </p:cNvCxnSpPr>
          <p:nvPr/>
        </p:nvCxnSpPr>
        <p:spPr>
          <a:xfrm>
            <a:off x="4220044" y="4053467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53A2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134;p18">
            <a:extLst>
              <a:ext uri="{FF2B5EF4-FFF2-40B4-BE49-F238E27FC236}">
                <a16:creationId xmlns:a16="http://schemas.microsoft.com/office/drawing/2014/main" id="{22B1C60B-0D05-6218-08E3-6BC405ECEA26}"/>
              </a:ext>
            </a:extLst>
          </p:cNvPr>
          <p:cNvCxnSpPr>
            <a:cxnSpLocks/>
          </p:cNvCxnSpPr>
          <p:nvPr/>
        </p:nvCxnSpPr>
        <p:spPr>
          <a:xfrm flipH="1">
            <a:off x="4220044" y="4162051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F9625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134;p18">
            <a:extLst>
              <a:ext uri="{FF2B5EF4-FFF2-40B4-BE49-F238E27FC236}">
                <a16:creationId xmlns:a16="http://schemas.microsoft.com/office/drawing/2014/main" id="{55ECAA83-ABA8-B95D-6263-8ED8C74BDF0B}"/>
              </a:ext>
            </a:extLst>
          </p:cNvPr>
          <p:cNvCxnSpPr>
            <a:cxnSpLocks/>
          </p:cNvCxnSpPr>
          <p:nvPr/>
        </p:nvCxnSpPr>
        <p:spPr>
          <a:xfrm>
            <a:off x="7077581" y="4053467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53A2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134;p18">
            <a:extLst>
              <a:ext uri="{FF2B5EF4-FFF2-40B4-BE49-F238E27FC236}">
                <a16:creationId xmlns:a16="http://schemas.microsoft.com/office/drawing/2014/main" id="{345F20DA-6445-DEC7-0D13-09E5FC733D7A}"/>
              </a:ext>
            </a:extLst>
          </p:cNvPr>
          <p:cNvCxnSpPr>
            <a:cxnSpLocks/>
          </p:cNvCxnSpPr>
          <p:nvPr/>
        </p:nvCxnSpPr>
        <p:spPr>
          <a:xfrm flipH="1">
            <a:off x="7077581" y="4162051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F9625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34;p18">
            <a:extLst>
              <a:ext uri="{FF2B5EF4-FFF2-40B4-BE49-F238E27FC236}">
                <a16:creationId xmlns:a16="http://schemas.microsoft.com/office/drawing/2014/main" id="{45BEB395-E627-896B-99BE-DA99E864B01A}"/>
              </a:ext>
            </a:extLst>
          </p:cNvPr>
          <p:cNvCxnSpPr>
            <a:cxnSpLocks/>
          </p:cNvCxnSpPr>
          <p:nvPr/>
        </p:nvCxnSpPr>
        <p:spPr>
          <a:xfrm flipV="1">
            <a:off x="6052716" y="2253479"/>
            <a:ext cx="0" cy="731520"/>
          </a:xfrm>
          <a:prstGeom prst="straightConnector1">
            <a:avLst/>
          </a:prstGeom>
          <a:noFill/>
          <a:ln w="19050" cap="flat" cmpd="sng">
            <a:solidFill>
              <a:srgbClr val="53A2F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" name="Google Shape;141;p18">
            <a:extLst>
              <a:ext uri="{FF2B5EF4-FFF2-40B4-BE49-F238E27FC236}">
                <a16:creationId xmlns:a16="http://schemas.microsoft.com/office/drawing/2014/main" id="{423E0F26-C500-BD15-85F3-7F50F2DA62C2}"/>
              </a:ext>
            </a:extLst>
          </p:cNvPr>
          <p:cNvSpPr txBox="1"/>
          <p:nvPr/>
        </p:nvSpPr>
        <p:spPr>
          <a:xfrm>
            <a:off x="4521709" y="3715565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</a:rPr>
              <a:t>$</a:t>
            </a:r>
            <a:endParaRPr lang="en" sz="1050" dirty="0"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36" name="Google Shape;141;p18">
            <a:extLst>
              <a:ext uri="{FF2B5EF4-FFF2-40B4-BE49-F238E27FC236}">
                <a16:creationId xmlns:a16="http://schemas.microsoft.com/office/drawing/2014/main" id="{B6E2B938-30BE-7EF2-3B61-628C8469FBA0}"/>
              </a:ext>
            </a:extLst>
          </p:cNvPr>
          <p:cNvSpPr txBox="1"/>
          <p:nvPr/>
        </p:nvSpPr>
        <p:spPr>
          <a:xfrm>
            <a:off x="7378736" y="3715565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  <a:cs typeface="Arial"/>
              </a:rPr>
              <a:t>$</a:t>
            </a:r>
          </a:p>
        </p:txBody>
      </p:sp>
      <p:sp>
        <p:nvSpPr>
          <p:cNvPr id="37" name="Google Shape;141;p18">
            <a:extLst>
              <a:ext uri="{FF2B5EF4-FFF2-40B4-BE49-F238E27FC236}">
                <a16:creationId xmlns:a16="http://schemas.microsoft.com/office/drawing/2014/main" id="{A15CF8B6-C7D2-E026-DE23-73C44F9BC063}"/>
              </a:ext>
            </a:extLst>
          </p:cNvPr>
          <p:cNvSpPr txBox="1"/>
          <p:nvPr/>
        </p:nvSpPr>
        <p:spPr>
          <a:xfrm>
            <a:off x="4351361" y="4148131"/>
            <a:ext cx="651763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</p:txBody>
      </p:sp>
      <p:sp>
        <p:nvSpPr>
          <p:cNvPr id="38" name="Google Shape;141;p18">
            <a:extLst>
              <a:ext uri="{FF2B5EF4-FFF2-40B4-BE49-F238E27FC236}">
                <a16:creationId xmlns:a16="http://schemas.microsoft.com/office/drawing/2014/main" id="{A6EBE1E2-5A5A-F5AA-8EFE-2584B204D485}"/>
              </a:ext>
            </a:extLst>
          </p:cNvPr>
          <p:cNvSpPr txBox="1"/>
          <p:nvPr/>
        </p:nvSpPr>
        <p:spPr>
          <a:xfrm>
            <a:off x="7208389" y="4148131"/>
            <a:ext cx="651763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</p:txBody>
      </p:sp>
      <p:sp>
        <p:nvSpPr>
          <p:cNvPr id="39" name="Google Shape;141;p18">
            <a:extLst>
              <a:ext uri="{FF2B5EF4-FFF2-40B4-BE49-F238E27FC236}">
                <a16:creationId xmlns:a16="http://schemas.microsoft.com/office/drawing/2014/main" id="{02193C66-2CF9-060E-C7B1-854445489EE1}"/>
              </a:ext>
            </a:extLst>
          </p:cNvPr>
          <p:cNvSpPr txBox="1"/>
          <p:nvPr/>
        </p:nvSpPr>
        <p:spPr>
          <a:xfrm>
            <a:off x="5774139" y="2415357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</a:rPr>
              <a:t>$</a:t>
            </a:r>
            <a:endParaRPr lang="en" sz="1050" dirty="0"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40" name="Google Shape;194;p23">
            <a:extLst>
              <a:ext uri="{FF2B5EF4-FFF2-40B4-BE49-F238E27FC236}">
                <a16:creationId xmlns:a16="http://schemas.microsoft.com/office/drawing/2014/main" id="{B5FE4238-0DA6-B5E6-6277-916F5CF9122A}"/>
              </a:ext>
            </a:extLst>
          </p:cNvPr>
          <p:cNvSpPr/>
          <p:nvPr/>
        </p:nvSpPr>
        <p:spPr>
          <a:xfrm rot="16200000">
            <a:off x="5788524" y="2130434"/>
            <a:ext cx="520820" cy="7344998"/>
          </a:xfrm>
          <a:prstGeom prst="roundRect">
            <a:avLst/>
          </a:prstGeom>
          <a:solidFill>
            <a:srgbClr val="53A2FF">
              <a:alpha val="25000"/>
            </a:srgbClr>
          </a:solidFill>
          <a:ln>
            <a:noFill/>
          </a:ln>
        </p:spPr>
        <p:txBody>
          <a:bodyPr spcFirstLastPara="1" vert="vert" wrap="square" lIns="0" tIns="0" rIns="0" bIns="0" anchor="ctr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60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Non-Payment due to: Non-Delivery</a:t>
            </a:r>
          </a:p>
        </p:txBody>
      </p:sp>
      <p:sp>
        <p:nvSpPr>
          <p:cNvPr id="41" name="Google Shape;194;p23">
            <a:extLst>
              <a:ext uri="{FF2B5EF4-FFF2-40B4-BE49-F238E27FC236}">
                <a16:creationId xmlns:a16="http://schemas.microsoft.com/office/drawing/2014/main" id="{582AEEC2-0233-702F-690F-49E61C216CB3}"/>
              </a:ext>
            </a:extLst>
          </p:cNvPr>
          <p:cNvSpPr/>
          <p:nvPr/>
        </p:nvSpPr>
        <p:spPr>
          <a:xfrm rot="16200000">
            <a:off x="9347475" y="5013053"/>
            <a:ext cx="520820" cy="2768475"/>
          </a:xfrm>
          <a:prstGeom prst="roundRect">
            <a:avLst/>
          </a:prstGeom>
          <a:solidFill>
            <a:srgbClr val="124B32">
              <a:alpha val="25000"/>
            </a:srgbClr>
          </a:solidFill>
          <a:ln>
            <a:noFill/>
          </a:ln>
        </p:spPr>
        <p:txBody>
          <a:bodyPr spcFirstLastPara="1" vert="vert" wrap="square" lIns="0" tIns="0" rIns="0" bIns="0" anchor="ctr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60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Project under-performance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24319798-1A1F-8232-04B7-639C3343BF10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6844892" y="1631726"/>
            <a:ext cx="2127649" cy="1935965"/>
          </a:xfrm>
          <a:prstGeom prst="bentConnector2">
            <a:avLst/>
          </a:prstGeom>
          <a:ln w="19050">
            <a:solidFill>
              <a:srgbClr val="53A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FC2D7B9-9140-DB5B-DB7F-712F0AB0F282}"/>
              </a:ext>
            </a:extLst>
          </p:cNvPr>
          <p:cNvCxnSpPr>
            <a:stCxn id="7" idx="1"/>
            <a:endCxn id="6" idx="0"/>
          </p:cNvCxnSpPr>
          <p:nvPr/>
        </p:nvCxnSpPr>
        <p:spPr>
          <a:xfrm rot="10800000" flipV="1">
            <a:off x="3219460" y="1631725"/>
            <a:ext cx="2148523" cy="1935965"/>
          </a:xfrm>
          <a:prstGeom prst="bentConnector2">
            <a:avLst/>
          </a:prstGeom>
          <a:ln w="19050">
            <a:solidFill>
              <a:srgbClr val="53A2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41;p18">
            <a:extLst>
              <a:ext uri="{FF2B5EF4-FFF2-40B4-BE49-F238E27FC236}">
                <a16:creationId xmlns:a16="http://schemas.microsoft.com/office/drawing/2014/main" id="{D78FFF8C-2B80-0256-D81A-65911F50A512}"/>
              </a:ext>
            </a:extLst>
          </p:cNvPr>
          <p:cNvSpPr txBox="1"/>
          <p:nvPr/>
        </p:nvSpPr>
        <p:spPr>
          <a:xfrm>
            <a:off x="4497531" y="1244020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</a:rPr>
              <a:t>$</a:t>
            </a:r>
            <a:endParaRPr lang="en" sz="1050" dirty="0"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45" name="Google Shape;141;p18">
            <a:extLst>
              <a:ext uri="{FF2B5EF4-FFF2-40B4-BE49-F238E27FC236}">
                <a16:creationId xmlns:a16="http://schemas.microsoft.com/office/drawing/2014/main" id="{45431FA0-85E3-3459-F6BB-256DBE05983F}"/>
              </a:ext>
            </a:extLst>
          </p:cNvPr>
          <p:cNvSpPr txBox="1"/>
          <p:nvPr/>
        </p:nvSpPr>
        <p:spPr>
          <a:xfrm>
            <a:off x="7391786" y="1244020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</a:rPr>
              <a:t>$</a:t>
            </a:r>
            <a:endParaRPr lang="en" sz="1050" dirty="0">
              <a:latin typeface="IBM Plex Sans" panose="020B0503050203000203" pitchFamily="34" charset="0"/>
              <a:cs typeface="Arial"/>
            </a:endParaRPr>
          </a:p>
        </p:txBody>
      </p:sp>
      <p:pic>
        <p:nvPicPr>
          <p:cNvPr id="46" name="Google Shape;181;p22">
            <a:extLst>
              <a:ext uri="{FF2B5EF4-FFF2-40B4-BE49-F238E27FC236}">
                <a16:creationId xmlns:a16="http://schemas.microsoft.com/office/drawing/2014/main" id="{8784F6D0-44BC-DD6D-F2E4-C750189C34E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6676" y="3827800"/>
            <a:ext cx="554400" cy="6406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94;p23">
            <a:extLst>
              <a:ext uri="{FF2B5EF4-FFF2-40B4-BE49-F238E27FC236}">
                <a16:creationId xmlns:a16="http://schemas.microsoft.com/office/drawing/2014/main" id="{62CDD9B4-8414-676F-FD1B-04D7413150BD}"/>
              </a:ext>
            </a:extLst>
          </p:cNvPr>
          <p:cNvSpPr/>
          <p:nvPr/>
        </p:nvSpPr>
        <p:spPr>
          <a:xfrm>
            <a:off x="9803401" y="3567692"/>
            <a:ext cx="1188720" cy="1188719"/>
          </a:xfrm>
          <a:prstGeom prst="roundRect">
            <a:avLst/>
          </a:prstGeom>
          <a:solidFill>
            <a:srgbClr val="124B32">
              <a:alpha val="25000"/>
            </a:srgbClr>
          </a:solidFill>
          <a:ln>
            <a:noFill/>
          </a:ln>
        </p:spPr>
        <p:txBody>
          <a:bodyPr spcFirstLastPara="1" vert="horz" wrap="square" lIns="0" tIns="0" rIns="0" bIns="0" anchor="b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200" b="1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Performance</a:t>
            </a:r>
          </a:p>
        </p:txBody>
      </p:sp>
      <p:cxnSp>
        <p:nvCxnSpPr>
          <p:cNvPr id="48" name="Google Shape;134;p18">
            <a:extLst>
              <a:ext uri="{FF2B5EF4-FFF2-40B4-BE49-F238E27FC236}">
                <a16:creationId xmlns:a16="http://schemas.microsoft.com/office/drawing/2014/main" id="{1885D7F6-6149-5FEA-3FD1-40992F07145A}"/>
              </a:ext>
            </a:extLst>
          </p:cNvPr>
          <p:cNvCxnSpPr>
            <a:cxnSpLocks/>
          </p:cNvCxnSpPr>
          <p:nvPr/>
        </p:nvCxnSpPr>
        <p:spPr>
          <a:xfrm>
            <a:off x="9954466" y="4053467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53A2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34;p18">
            <a:extLst>
              <a:ext uri="{FF2B5EF4-FFF2-40B4-BE49-F238E27FC236}">
                <a16:creationId xmlns:a16="http://schemas.microsoft.com/office/drawing/2014/main" id="{59D2A6C1-C175-A6E7-5FEC-B4971A9B519C}"/>
              </a:ext>
            </a:extLst>
          </p:cNvPr>
          <p:cNvCxnSpPr>
            <a:cxnSpLocks/>
          </p:cNvCxnSpPr>
          <p:nvPr/>
        </p:nvCxnSpPr>
        <p:spPr>
          <a:xfrm flipH="1">
            <a:off x="9954466" y="4162051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F9625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" name="Google Shape;141;p18">
            <a:extLst>
              <a:ext uri="{FF2B5EF4-FFF2-40B4-BE49-F238E27FC236}">
                <a16:creationId xmlns:a16="http://schemas.microsoft.com/office/drawing/2014/main" id="{E3F1389B-A3D0-D39C-31EF-98178B628806}"/>
              </a:ext>
            </a:extLst>
          </p:cNvPr>
          <p:cNvSpPr txBox="1"/>
          <p:nvPr/>
        </p:nvSpPr>
        <p:spPr>
          <a:xfrm>
            <a:off x="10255621" y="3715565"/>
            <a:ext cx="311069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 dirty="0">
                <a:latin typeface="IBM Plex Sans" panose="020B0503050203000203" pitchFamily="34" charset="0"/>
                <a:cs typeface="Arial"/>
              </a:rPr>
              <a:t>$</a:t>
            </a:r>
          </a:p>
        </p:txBody>
      </p:sp>
      <p:sp>
        <p:nvSpPr>
          <p:cNvPr id="51" name="Google Shape;141;p18">
            <a:extLst>
              <a:ext uri="{FF2B5EF4-FFF2-40B4-BE49-F238E27FC236}">
                <a16:creationId xmlns:a16="http://schemas.microsoft.com/office/drawing/2014/main" id="{0B6C18A8-745C-0CB7-9B9C-3895DDDD8E53}"/>
              </a:ext>
            </a:extLst>
          </p:cNvPr>
          <p:cNvSpPr txBox="1"/>
          <p:nvPr/>
        </p:nvSpPr>
        <p:spPr>
          <a:xfrm>
            <a:off x="10085274" y="4148131"/>
            <a:ext cx="651763" cy="4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D2252B-C93C-E301-16A6-06BE288B5252}"/>
              </a:ext>
            </a:extLst>
          </p:cNvPr>
          <p:cNvCxnSpPr>
            <a:cxnSpLocks/>
          </p:cNvCxnSpPr>
          <p:nvPr/>
        </p:nvCxnSpPr>
        <p:spPr>
          <a:xfrm flipH="1">
            <a:off x="3593432" y="1971641"/>
            <a:ext cx="1753674" cy="1556749"/>
          </a:xfrm>
          <a:prstGeom prst="straightConnector1">
            <a:avLst/>
          </a:prstGeom>
          <a:ln w="19050">
            <a:solidFill>
              <a:srgbClr val="F96258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DB1F3B-2FA5-7C44-EF85-2358DCC4E329}"/>
              </a:ext>
            </a:extLst>
          </p:cNvPr>
          <p:cNvCxnSpPr>
            <a:cxnSpLocks/>
          </p:cNvCxnSpPr>
          <p:nvPr/>
        </p:nvCxnSpPr>
        <p:spPr>
          <a:xfrm flipH="1">
            <a:off x="6161191" y="2266820"/>
            <a:ext cx="1" cy="718179"/>
          </a:xfrm>
          <a:prstGeom prst="straightConnector1">
            <a:avLst/>
          </a:prstGeom>
          <a:ln w="19050">
            <a:solidFill>
              <a:srgbClr val="F96258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141;p18">
            <a:extLst>
              <a:ext uri="{FF2B5EF4-FFF2-40B4-BE49-F238E27FC236}">
                <a16:creationId xmlns:a16="http://schemas.microsoft.com/office/drawing/2014/main" id="{8BEB270A-4646-BB83-AE1A-CF5B63051A8C}"/>
              </a:ext>
            </a:extLst>
          </p:cNvPr>
          <p:cNvSpPr txBox="1"/>
          <p:nvPr/>
        </p:nvSpPr>
        <p:spPr>
          <a:xfrm>
            <a:off x="3569890" y="2334048"/>
            <a:ext cx="827005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Recourse</a:t>
            </a:r>
          </a:p>
        </p:txBody>
      </p:sp>
      <p:sp>
        <p:nvSpPr>
          <p:cNvPr id="55" name="Google Shape;141;p18">
            <a:extLst>
              <a:ext uri="{FF2B5EF4-FFF2-40B4-BE49-F238E27FC236}">
                <a16:creationId xmlns:a16="http://schemas.microsoft.com/office/drawing/2014/main" id="{1FF362A9-3CEC-C8E2-5228-3FDE9ACEF7DE}"/>
              </a:ext>
            </a:extLst>
          </p:cNvPr>
          <p:cNvSpPr txBox="1"/>
          <p:nvPr/>
        </p:nvSpPr>
        <p:spPr>
          <a:xfrm>
            <a:off x="6121857" y="2334048"/>
            <a:ext cx="827005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Recourse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A5B192-EAE8-7B84-D639-F011BA1AA256}"/>
              </a:ext>
            </a:extLst>
          </p:cNvPr>
          <p:cNvCxnSpPr>
            <a:cxnSpLocks/>
          </p:cNvCxnSpPr>
          <p:nvPr/>
        </p:nvCxnSpPr>
        <p:spPr>
          <a:xfrm>
            <a:off x="6839977" y="1967061"/>
            <a:ext cx="1753674" cy="1556749"/>
          </a:xfrm>
          <a:prstGeom prst="straightConnector1">
            <a:avLst/>
          </a:prstGeom>
          <a:ln w="19050">
            <a:solidFill>
              <a:srgbClr val="F96258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41;p18">
            <a:extLst>
              <a:ext uri="{FF2B5EF4-FFF2-40B4-BE49-F238E27FC236}">
                <a16:creationId xmlns:a16="http://schemas.microsoft.com/office/drawing/2014/main" id="{10604E1B-8CC7-8CBF-F5C2-232D5A3EB602}"/>
              </a:ext>
            </a:extLst>
          </p:cNvPr>
          <p:cNvSpPr txBox="1"/>
          <p:nvPr/>
        </p:nvSpPr>
        <p:spPr>
          <a:xfrm>
            <a:off x="7728178" y="2334048"/>
            <a:ext cx="827005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CO</a:t>
            </a:r>
            <a:r>
              <a:rPr lang="en" sz="1050" baseline="-25000">
                <a:latin typeface="IBM Plex Sans" panose="020B0503050203000203" pitchFamily="34" charset="0"/>
                <a:cs typeface="Arial"/>
              </a:rPr>
              <a:t>2</a:t>
            </a:r>
            <a:r>
              <a:rPr lang="en" sz="1050">
                <a:latin typeface="IBM Plex Sans" panose="020B0503050203000203" pitchFamily="34" charset="0"/>
                <a:cs typeface="Arial"/>
              </a:rPr>
              <a:t>e</a:t>
            </a:r>
          </a:p>
          <a:p>
            <a:pPr algn="ctr"/>
            <a:r>
              <a:rPr lang="en" sz="1050">
                <a:latin typeface="IBM Plex Sans" panose="020B0503050203000203" pitchFamily="34" charset="0"/>
                <a:cs typeface="Arial"/>
              </a:rPr>
              <a:t>Recourse</a:t>
            </a:r>
          </a:p>
        </p:txBody>
      </p:sp>
      <p:sp>
        <p:nvSpPr>
          <p:cNvPr id="58" name="Google Shape;194;p23">
            <a:extLst>
              <a:ext uri="{FF2B5EF4-FFF2-40B4-BE49-F238E27FC236}">
                <a16:creationId xmlns:a16="http://schemas.microsoft.com/office/drawing/2014/main" id="{5267F7DB-CBEF-5C18-62B1-06D1357F6265}"/>
              </a:ext>
            </a:extLst>
          </p:cNvPr>
          <p:cNvSpPr/>
          <p:nvPr/>
        </p:nvSpPr>
        <p:spPr>
          <a:xfrm>
            <a:off x="4063369" y="3567692"/>
            <a:ext cx="4078312" cy="1188719"/>
          </a:xfrm>
          <a:prstGeom prst="roundRect">
            <a:avLst/>
          </a:prstGeom>
          <a:solidFill>
            <a:srgbClr val="FF655B">
              <a:alpha val="25000"/>
            </a:srgbClr>
          </a:solidFill>
          <a:ln>
            <a:noFill/>
          </a:ln>
        </p:spPr>
        <p:txBody>
          <a:bodyPr spcFirstLastPara="1" vert="horz" wrap="square" lIns="0" tIns="0" rIns="0" bIns="0" anchor="b" anchorCtr="0">
            <a:noAutofit/>
          </a:bodyPr>
          <a:lstStyle/>
          <a:p>
            <a:pPr marL="120647" algn="ctr">
              <a:buClr>
                <a:srgbClr val="F7655B"/>
              </a:buClr>
            </a:pPr>
            <a:r>
              <a:rPr lang="en-US" sz="1200" b="1" dirty="0">
                <a:solidFill>
                  <a:srgbClr val="32313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117409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2;p27">
            <a:extLst>
              <a:ext uri="{FF2B5EF4-FFF2-40B4-BE49-F238E27FC236}">
                <a16:creationId xmlns:a16="http://schemas.microsoft.com/office/drawing/2014/main" id="{D4CFB37F-E125-E2E4-AF1F-4BC633312A0A}"/>
              </a:ext>
            </a:extLst>
          </p:cNvPr>
          <p:cNvSpPr txBox="1"/>
          <p:nvPr/>
        </p:nvSpPr>
        <p:spPr>
          <a:xfrm>
            <a:off x="180329" y="133767"/>
            <a:ext cx="10463147" cy="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FF655B"/>
                </a:solidFill>
                <a:latin typeface="IBM Plex Sans"/>
                <a:ea typeface="IBM Plex Sans"/>
                <a:cs typeface="IBM Plex Sans"/>
                <a:sym typeface="IBM Plex Sans"/>
              </a:rPr>
              <a:t>Questions?</a:t>
            </a:r>
          </a:p>
          <a:p>
            <a:endParaRPr lang="en-US" sz="2400" dirty="0">
              <a:solidFill>
                <a:srgbClr val="FF655B"/>
              </a:solidFill>
              <a:latin typeface="IBM Plex Sans"/>
              <a:ea typeface="IBM Plex Sans"/>
              <a:cs typeface="IBM Plex Sans"/>
            </a:endParaRPr>
          </a:p>
        </p:txBody>
      </p:sp>
      <p:pic>
        <p:nvPicPr>
          <p:cNvPr id="18" name="Google Shape;327;p27">
            <a:extLst>
              <a:ext uri="{FF2B5EF4-FFF2-40B4-BE49-F238E27FC236}">
                <a16:creationId xmlns:a16="http://schemas.microsoft.com/office/drawing/2014/main" id="{25E8DBE3-AA09-8A26-E95A-891CC687F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733" y="304800"/>
            <a:ext cx="930467" cy="3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47;p26">
            <a:extLst>
              <a:ext uri="{FF2B5EF4-FFF2-40B4-BE49-F238E27FC236}">
                <a16:creationId xmlns:a16="http://schemas.microsoft.com/office/drawing/2014/main" id="{2109FA1C-C6D4-F0E4-13B9-2E5167FA2A0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209" y="721572"/>
            <a:ext cx="8350316" cy="5536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62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BC_Colors">
      <a:dk1>
        <a:srgbClr val="231E24"/>
      </a:dk1>
      <a:lt1>
        <a:srgbClr val="F8F3E6"/>
      </a:lt1>
      <a:dk2>
        <a:srgbClr val="68A669"/>
      </a:dk2>
      <a:lt2>
        <a:srgbClr val="E7E6E6"/>
      </a:lt2>
      <a:accent1>
        <a:srgbClr val="E8482B"/>
      </a:accent1>
      <a:accent2>
        <a:srgbClr val="68A669"/>
      </a:accent2>
      <a:accent3>
        <a:srgbClr val="FFC000"/>
      </a:accent3>
      <a:accent4>
        <a:srgbClr val="5B9BD4"/>
      </a:accent4>
      <a:accent5>
        <a:srgbClr val="68A669"/>
      </a:accent5>
      <a:accent6>
        <a:srgbClr val="68A669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BC_SlideTemplate" id="{7131CD0C-5BBB-9848-9D42-820154C65CA2}" vid="{4BD56801-4CCC-974F-A34F-E92F31A0D5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73F3FC0833A418DF362641BDC8742" ma:contentTypeVersion="17" ma:contentTypeDescription="Create a new document." ma:contentTypeScope="" ma:versionID="365be27fdf2e89a7ccf967183caf243a">
  <xsd:schema xmlns:xsd="http://www.w3.org/2001/XMLSchema" xmlns:xs="http://www.w3.org/2001/XMLSchema" xmlns:p="http://schemas.microsoft.com/office/2006/metadata/properties" xmlns:ns2="661cdb35-637e-49c0-861a-bb06836be99a" xmlns:ns3="b2c0d2c0-daab-4f40-9a15-9bbc597aadfb" targetNamespace="http://schemas.microsoft.com/office/2006/metadata/properties" ma:root="true" ma:fieldsID="6f6375f010d52848468a585afa385180" ns2:_="" ns3:_="">
    <xsd:import namespace="661cdb35-637e-49c0-861a-bb06836be99a"/>
    <xsd:import namespace="b2c0d2c0-daab-4f40-9a15-9bbc597aa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Contents" minOccurs="0"/>
                <xsd:element ref="ns2:Us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cdb35-637e-49c0-861a-bb06836be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87b3476-c38d-43ec-8e73-f62040071e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ontents" ma:index="21" nillable="true" ma:displayName="Contents" ma:format="Dropdown" ma:internalName="Contents">
      <xsd:simpleType>
        <xsd:restriction base="dms:Text">
          <xsd:maxLength value="255"/>
        </xsd:restriction>
      </xsd:simpleType>
    </xsd:element>
    <xsd:element name="Use" ma:index="22" nillable="true" ma:displayName="Use" ma:format="Dropdown" ma:internalName="Use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0d2c0-daab-4f40-9a15-9bbc597aadf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a0d83b9-bc5c-4dd7-b041-22259054356b}" ma:internalName="TaxCatchAll" ma:showField="CatchAllData" ma:web="b2c0d2c0-daab-4f40-9a15-9bbc597aa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1cdb35-637e-49c0-861a-bb06836be99a">
      <Terms xmlns="http://schemas.microsoft.com/office/infopath/2007/PartnerControls"/>
    </lcf76f155ced4ddcb4097134ff3c332f>
    <Contents xmlns="661cdb35-637e-49c0-861a-bb06836be99a" xsi:nil="true"/>
    <Use xmlns="661cdb35-637e-49c0-861a-bb06836be99a" xsi:nil="true"/>
    <TaxCatchAll xmlns="b2c0d2c0-daab-4f40-9a15-9bbc597aad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3CD3B-6054-4936-BA0A-DFE2705BE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cdb35-637e-49c0-861a-bb06836be99a"/>
    <ds:schemaRef ds:uri="b2c0d2c0-daab-4f40-9a15-9bbc597aa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FE3C0-46A4-4A0D-B551-65D6B53E7626}">
  <ds:schemaRefs>
    <ds:schemaRef ds:uri="http://purl.org/dc/dcmitype/"/>
    <ds:schemaRef ds:uri="b2c0d2c0-daab-4f40-9a15-9bbc597aadfb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61cdb35-637e-49c0-861a-bb06836be99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51763D1-75FD-4876-BA75-7AE1D77F5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6237</TotalTime>
  <Words>1594</Words>
  <Application>Microsoft Office PowerPoint</Application>
  <PresentationFormat>Widescreen</PresentationFormat>
  <Paragraphs>211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IBM Plex Mono</vt:lpstr>
      <vt:lpstr>IBM Plex Sans</vt:lpstr>
      <vt:lpstr>Playfair Display SemiBold</vt:lpstr>
      <vt:lpstr>System Font Regular</vt:lpstr>
      <vt:lpstr>Wingdings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Boritzke Smith</dc:creator>
  <cp:lastModifiedBy>Peter Fusaro</cp:lastModifiedBy>
  <cp:revision>44</cp:revision>
  <dcterms:created xsi:type="dcterms:W3CDTF">2024-01-09T20:49:03Z</dcterms:created>
  <dcterms:modified xsi:type="dcterms:W3CDTF">2024-03-09T14:57:03Z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0x01010033C73F3FC0833A418DF362641BDC8742</vt:lpwstr>
  </property>
  <property fmtid="{D5CDD505-2E9C-101B-9397-08002B2CF9AE}" pid="3" name="MediaServiceImageTags">
    <vt:lpwstr/>
  </property>
</Properties>
</file>