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Montserrat" panose="00000500000000000000" pitchFamily="2"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1" d="100"/>
          <a:sy n="131" d="100"/>
        </p:scale>
        <p:origin x="104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arta.com/blog/longer-runways-202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uters.com/markets/deals/dealmakers-see-rebound-after-global-ma-volumes-hit-decade-low-2023-12-2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2bf0a591f53_0_0:notes"/>
          <p:cNvSpPr txBox="1">
            <a:spLocks noGrp="1"/>
          </p:cNvSpPr>
          <p:nvPr>
            <p:ph type="body" idx="1"/>
          </p:nvPr>
        </p:nvSpPr>
        <p:spPr>
          <a:xfrm>
            <a:off x="685800" y="4400550"/>
            <a:ext cx="5486400" cy="3600600"/>
          </a:xfrm>
          <a:prstGeom prst="rect">
            <a:avLst/>
          </a:prstGeom>
          <a:noFill/>
          <a:ln>
            <a:noFill/>
          </a:ln>
        </p:spPr>
        <p:txBody>
          <a:bodyPr spcFirstLastPara="1" wrap="square" lIns="90600" tIns="45300" rIns="90600" bIns="45300" anchor="t" anchorCtr="0">
            <a:noAutofit/>
          </a:bodyPr>
          <a:lstStyle/>
          <a:p>
            <a:pPr marL="0" lvl="0" indent="0" algn="l" rtl="0">
              <a:lnSpc>
                <a:spcPct val="100000"/>
              </a:lnSpc>
              <a:spcBef>
                <a:spcPts val="0"/>
              </a:spcBef>
              <a:spcAft>
                <a:spcPts val="0"/>
              </a:spcAft>
              <a:buSzPts val="2300"/>
              <a:buNone/>
            </a:pPr>
            <a:endParaRPr/>
          </a:p>
        </p:txBody>
      </p:sp>
      <p:sp>
        <p:nvSpPr>
          <p:cNvPr id="55" name="Google Shape;55;g2bf0a591f5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bf7c60db0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bf7c60db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Applications of AI and Automation within Industrial Settings</a:t>
            </a:r>
            <a:endParaRPr/>
          </a:p>
          <a:p>
            <a:pPr marL="1054100" lvl="1" indent="-298450" algn="l" rtl="0">
              <a:lnSpc>
                <a:spcPct val="115000"/>
              </a:lnSpc>
              <a:spcBef>
                <a:spcPts val="1200"/>
              </a:spcBef>
              <a:spcAft>
                <a:spcPts val="0"/>
              </a:spcAft>
              <a:buClr>
                <a:srgbClr val="222222"/>
              </a:buClr>
              <a:buSzPts val="1100"/>
              <a:buChar char="○"/>
            </a:pPr>
            <a:r>
              <a:rPr lang="en"/>
              <a:t>The US currently has a net deficit of 1.5M frontline manufacturing workers, the notion of reshoring and nearshoring is elegant as a talking point but the reality is that we do not have the labor capacity to support our production and output targets</a:t>
            </a:r>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f0a591f53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bf0a591f53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bf0a591f5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bf0a591f5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bf0a591f53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bf0a591f53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bf0a591f53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bf0a591f53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Clr>
                <a:schemeClr val="dk1"/>
              </a:buClr>
              <a:buSzPts val="1100"/>
              <a:buFont typeface="Arial"/>
              <a:buNone/>
            </a:pPr>
            <a:r>
              <a:rPr lang="en" sz="1500">
                <a:solidFill>
                  <a:schemeClr val="dk1"/>
                </a:solidFill>
              </a:rPr>
              <a:t>In all four quarters of 2023, more than 19% of new funding rounds came at a lower valuation than the company’s previous round. Those are far and away the four highest quarterly rates the market has seen since the start of 2018. </a:t>
            </a:r>
            <a:endParaRPr sz="1500">
              <a:solidFill>
                <a:schemeClr val="dk1"/>
              </a:solidFill>
            </a:endParaRPr>
          </a:p>
          <a:p>
            <a:pPr marL="0" lvl="0" indent="0" algn="l" rtl="0">
              <a:lnSpc>
                <a:spcPct val="115000"/>
              </a:lnSpc>
              <a:spcBef>
                <a:spcPts val="1500"/>
              </a:spcBef>
              <a:spcAft>
                <a:spcPts val="0"/>
              </a:spcAft>
              <a:buClr>
                <a:schemeClr val="dk1"/>
              </a:buClr>
              <a:buSzPts val="1100"/>
              <a:buFont typeface="Arial"/>
              <a:buNone/>
            </a:pPr>
            <a:r>
              <a:rPr lang="en" sz="1500">
                <a:solidFill>
                  <a:schemeClr val="dk1"/>
                </a:solidFill>
              </a:rPr>
              <a:t>This new normal has been an adjustment for founders and investors alike. Many had grown used to a funding environment where valuations could generally be expected to proceed in an orderly fashion up and to the right. Instead of a relative rarity, down rounds were a common feature on the startup landscape in 2023.</a:t>
            </a:r>
            <a:endParaRPr sz="15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f0a591f53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bf0a591f53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Clr>
                <a:schemeClr val="dk1"/>
              </a:buClr>
              <a:buSzPts val="1100"/>
              <a:buFont typeface="Arial"/>
              <a:buNone/>
            </a:pPr>
            <a:r>
              <a:rPr lang="en" sz="1500">
                <a:solidFill>
                  <a:schemeClr val="dk1"/>
                </a:solidFill>
              </a:rPr>
              <a:t>While deal count took a notable dip at the seed stage in Q4, the median pre-money valuation on primary funding rounds continued to climb, reaching $13.3 million. That’s the third-highest quarterly median so far this decade. There were ups and downs in 2022, but on a longer timeline, the median seed valuation on primary deals has been trending steadily upward for the past four years. </a:t>
            </a:r>
            <a:endParaRPr sz="1500">
              <a:solidFill>
                <a:schemeClr val="dk1"/>
              </a:solidFill>
            </a:endParaRPr>
          </a:p>
          <a:p>
            <a:pPr marL="0" lvl="0" indent="0" algn="l" rtl="0">
              <a:lnSpc>
                <a:spcPct val="115000"/>
              </a:lnSpc>
              <a:spcBef>
                <a:spcPts val="1500"/>
              </a:spcBef>
              <a:spcAft>
                <a:spcPts val="0"/>
              </a:spcAft>
              <a:buClr>
                <a:schemeClr val="dk1"/>
              </a:buClr>
              <a:buSzPts val="1100"/>
              <a:buFont typeface="Arial"/>
              <a:buNone/>
            </a:pPr>
            <a:r>
              <a:rPr lang="en" sz="1500">
                <a:solidFill>
                  <a:schemeClr val="dk1"/>
                </a:solidFill>
              </a:rPr>
              <a:t>The median valuation on bridge rounds raised by seed companies also jumped in Q4, reaching $17.5 million. Seed is the only stage where the median bridge valuation has been higher than the median primary valuation in every quarter since the start of 2020. </a:t>
            </a:r>
            <a:endParaRPr sz="15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bf0a591f53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bf0a591f53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Clr>
                <a:schemeClr val="dk1"/>
              </a:buClr>
              <a:buSzPts val="1100"/>
              <a:buFont typeface="Arial"/>
              <a:buNone/>
            </a:pPr>
            <a:r>
              <a:rPr lang="en" sz="1500">
                <a:solidFill>
                  <a:schemeClr val="dk1"/>
                </a:solidFill>
              </a:rPr>
              <a:t>The median pre-money valuation on primary Series A fundings was $44 million in Q4. Just like at the seed stage, this was the third-highest quarterly median since the start of 2020. After staying flat around $35 million for several consecutive quarters, valuations have now grown significantly over the past two quarters. </a:t>
            </a:r>
            <a:endParaRPr sz="1500">
              <a:solidFill>
                <a:schemeClr val="dk1"/>
              </a:solidFill>
            </a:endParaRPr>
          </a:p>
          <a:p>
            <a:pPr marL="0" lvl="0" indent="0" algn="l" rtl="0">
              <a:lnSpc>
                <a:spcPct val="115000"/>
              </a:lnSpc>
              <a:spcBef>
                <a:spcPts val="1500"/>
              </a:spcBef>
              <a:spcAft>
                <a:spcPts val="0"/>
              </a:spcAft>
              <a:buClr>
                <a:schemeClr val="dk1"/>
              </a:buClr>
              <a:buSzPts val="1100"/>
              <a:buFont typeface="Arial"/>
              <a:buNone/>
            </a:pPr>
            <a:r>
              <a:rPr lang="en" sz="1500">
                <a:solidFill>
                  <a:schemeClr val="dk1"/>
                </a:solidFill>
              </a:rPr>
              <a:t>The recent history of Series A bridge valuations has been more volatile, including a 25% quarter-over-quarter increase in Q4. About 45% of all Series A fundings in Q4 were bridge rounds, the highest rate on record. </a:t>
            </a:r>
            <a:endParaRPr sz="15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bf0a591f53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bf0a591f53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In Q4, the median time between a company’s Series A and its Series B extended to 784 days (about two years and two months), the longest interval on record. In general, the time between rounds has been trending up in recent years at Series A, Series B, and Series C. For founders, ensuring your startup has enough runway </a:t>
            </a:r>
            <a:r>
              <a:rPr lang="en" sz="1500" u="sng">
                <a:solidFill>
                  <a:schemeClr val="hlink"/>
                </a:solidFill>
                <a:hlinkClick r:id="rId3"/>
              </a:rPr>
              <a:t>has never been more important</a:t>
            </a:r>
            <a:r>
              <a:rPr lang="en" sz="1500">
                <a:solidFill>
                  <a:schemeClr val="dk1"/>
                </a:solidFill>
              </a:rPr>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bf0a591f53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bf0a591f53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Clr>
                <a:schemeClr val="dk1"/>
              </a:buClr>
              <a:buSzPts val="1100"/>
              <a:buFont typeface="Arial"/>
              <a:buNone/>
            </a:pPr>
            <a:r>
              <a:rPr lang="en" sz="1500">
                <a:solidFill>
                  <a:schemeClr val="dk1"/>
                </a:solidFill>
              </a:rPr>
              <a:t>The number of startups exiting through M&amp;A mostly stayed steady throughout 2023, ending the year with 145 transactions in Q4. For the full year, companies on Carta were the target in 574 M&amp;A deals, down about 11% from 2022. Compared to IPOs—the other primary exit pathway for venture-backed startups—the M&amp;A market has stood up quite well amid a cooler dealmaking market. </a:t>
            </a:r>
            <a:endParaRPr sz="1500">
              <a:solidFill>
                <a:schemeClr val="dk1"/>
              </a:solidFill>
            </a:endParaRPr>
          </a:p>
          <a:p>
            <a:pPr marL="0" lvl="0" indent="0" algn="l" rtl="0">
              <a:lnSpc>
                <a:spcPct val="115000"/>
              </a:lnSpc>
              <a:spcBef>
                <a:spcPts val="1500"/>
              </a:spcBef>
              <a:spcAft>
                <a:spcPts val="0"/>
              </a:spcAft>
              <a:buClr>
                <a:schemeClr val="dk1"/>
              </a:buClr>
              <a:buSzPts val="1100"/>
              <a:buFont typeface="Arial"/>
              <a:buNone/>
            </a:pPr>
            <a:r>
              <a:rPr lang="en" sz="1500">
                <a:solidFill>
                  <a:schemeClr val="dk1"/>
                </a:solidFill>
              </a:rPr>
              <a:t>Still, it was a relatively quiet year for M&amp;A activity </a:t>
            </a:r>
            <a:r>
              <a:rPr lang="en" sz="1500" u="sng">
                <a:solidFill>
                  <a:schemeClr val="hlink"/>
                </a:solidFill>
                <a:hlinkClick r:id="rId3"/>
              </a:rPr>
              <a:t>across the broader corporate landscape</a:t>
            </a:r>
            <a:r>
              <a:rPr lang="en" sz="1500">
                <a:solidFill>
                  <a:schemeClr val="dk1"/>
                </a:solidFill>
              </a:rPr>
              <a:t>, as would-be buyers grappled with high interest rates, geopolitical uncertainty, and other variables. </a:t>
            </a:r>
            <a:endParaRPr sz="15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bf0a591f53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bf0a591f53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bf0a591f53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bf0a591f53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15212A"/>
                </a:solidFill>
                <a:highlight>
                  <a:srgbClr val="FFFFFF"/>
                </a:highlight>
                <a:latin typeface="Roboto"/>
                <a:ea typeface="Roboto"/>
                <a:cs typeface="Roboto"/>
                <a:sym typeface="Roboto"/>
              </a:rPr>
              <a:t>The US Clean Investment Monitor published its annual report for 2023, which saw clean investment total $239bn, up 38% from 2022. Winners include manufacturing, up 133% from 2022, and emerging climate technologies that saw a whopping 10x jump to $4.3bn.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bf0a591f53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bf0a591f53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bc99b07e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bc99b07e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bf7c60db04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bf7c60db04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bf0a591f53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bf0a591f53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E7E9EA"/>
                </a:solidFill>
                <a:highlight>
                  <a:schemeClr val="dk1"/>
                </a:highlight>
                <a:latin typeface="Roboto"/>
                <a:ea typeface="Roboto"/>
                <a:cs typeface="Roboto"/>
                <a:sym typeface="Roboto"/>
              </a:rPr>
              <a:t>GEP Global Supply Chain Volatility Index continues its descent as supply conditions improve. The index’s demand component has trended upwards since Dec ’22, suggesting vendor order books are stabilising after a period of aggressive inventory drawdowns.  </a:t>
            </a:r>
            <a:r>
              <a:rPr lang="en" sz="1200">
                <a:solidFill>
                  <a:schemeClr val="dk1"/>
                </a:solidFill>
                <a:highlight>
                  <a:srgbClr val="FFFFFF"/>
                </a:highlight>
              </a:rPr>
              <a:t>supply chain sustainability is becoming a core business priority. Companies are reimagining supply chains to build resilience, boost transparency and beat disruption.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bf0a591f53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bf0a591f53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bf0a591f53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bf0a591f5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bf0a591f53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bf0a591f53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2743200" y="0"/>
            <a:ext cx="6400800" cy="5143500"/>
          </a:xfrm>
          <a:prstGeom prst="rect">
            <a:avLst/>
          </a:prstGeom>
          <a:noFill/>
          <a:ln>
            <a:noFill/>
          </a:ln>
        </p:spPr>
      </p:sp>
      <p:sp>
        <p:nvSpPr>
          <p:cNvPr id="52" name="Google Shape;52;p13"/>
          <p:cNvSpPr txBox="1">
            <a:spLocks noGrp="1"/>
          </p:cNvSpPr>
          <p:nvPr>
            <p:ph type="sldNum" idx="12"/>
          </p:nvPr>
        </p:nvSpPr>
        <p:spPr>
          <a:xfrm>
            <a:off x="8556784" y="4749851"/>
            <a:ext cx="548700" cy="393600"/>
          </a:xfrm>
          <a:prstGeom prst="rect">
            <a:avLst/>
          </a:prstGeom>
          <a:noFill/>
          <a:ln>
            <a:noFill/>
          </a:ln>
        </p:spPr>
        <p:txBody>
          <a:bodyPr spcFirstLastPara="1" wrap="square" lIns="68575" tIns="34275" rIns="68575" bIns="34275" anchor="t"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14"/>
          <p:cNvPicPr preferRelativeResize="0">
            <a:picLocks noGrp="1"/>
          </p:cNvPicPr>
          <p:nvPr>
            <p:ph type="pic" idx="2"/>
          </p:nvPr>
        </p:nvPicPr>
        <p:blipFill rotWithShape="1">
          <a:blip r:embed="rId3">
            <a:alphaModFix/>
          </a:blip>
          <a:srcRect l="8527" r="8519"/>
          <a:stretch/>
        </p:blipFill>
        <p:spPr>
          <a:xfrm>
            <a:off x="2743200" y="0"/>
            <a:ext cx="6400800" cy="5143500"/>
          </a:xfrm>
          <a:prstGeom prst="rect">
            <a:avLst/>
          </a:prstGeom>
          <a:noFill/>
          <a:ln>
            <a:noFill/>
          </a:ln>
        </p:spPr>
      </p:pic>
      <p:sp>
        <p:nvSpPr>
          <p:cNvPr id="58" name="Google Shape;58;p14"/>
          <p:cNvSpPr/>
          <p:nvPr/>
        </p:nvSpPr>
        <p:spPr>
          <a:xfrm>
            <a:off x="1487250" y="2016300"/>
            <a:ext cx="266700" cy="111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Calibri"/>
              <a:ea typeface="Calibri"/>
              <a:cs typeface="Calibri"/>
              <a:sym typeface="Calibri"/>
            </a:endParaRPr>
          </a:p>
        </p:txBody>
      </p:sp>
      <p:sp>
        <p:nvSpPr>
          <p:cNvPr id="59" name="Google Shape;59;p14"/>
          <p:cNvSpPr/>
          <p:nvPr/>
        </p:nvSpPr>
        <p:spPr>
          <a:xfrm>
            <a:off x="1753950" y="2016300"/>
            <a:ext cx="5507700" cy="1110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 name="Google Shape;60;p14" descr="e7d195523061f1c0d318120d6aeaf1b6ccceb6ba3da59c0775C5DE19DDDEBC09ED96DBD9900D9848D623ECAD1D4904B78047D0015C22C8BE97228BE8B5BFF08FE7A3AE04126DA07312A96C0F69F9BAB7D05F05E8038A538D05762A9279AAA60CA56AA3091F65D7611FAB1620C950298EE7222C3E82825D44B6EFFF22DFDE5B8C945CAB9D6D69366C"/>
          <p:cNvSpPr txBox="1"/>
          <p:nvPr/>
        </p:nvSpPr>
        <p:spPr>
          <a:xfrm>
            <a:off x="1805550" y="2229300"/>
            <a:ext cx="5404500" cy="684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a:solidFill>
                  <a:schemeClr val="dk1"/>
                </a:solidFill>
                <a:latin typeface="Roboto"/>
                <a:ea typeface="Roboto"/>
                <a:cs typeface="Roboto"/>
                <a:sym typeface="Roboto"/>
              </a:rPr>
              <a:t>2024 Trends &amp; Outlook </a:t>
            </a:r>
            <a:endParaRPr sz="100" b="1" i="0" u="none" strike="noStrike" cap="none">
              <a:solidFill>
                <a:schemeClr val="dk1"/>
              </a:solidFill>
              <a:latin typeface="Roboto"/>
              <a:ea typeface="Roboto"/>
              <a:cs typeface="Roboto"/>
              <a:sym typeface="Roboto"/>
            </a:endParaRPr>
          </a:p>
        </p:txBody>
      </p:sp>
      <p:sp>
        <p:nvSpPr>
          <p:cNvPr id="61" name="Google Shape;61;p14"/>
          <p:cNvSpPr/>
          <p:nvPr/>
        </p:nvSpPr>
        <p:spPr>
          <a:xfrm>
            <a:off x="8534400" y="281101"/>
            <a:ext cx="362100" cy="347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2" name="Google Shape;62;p14"/>
          <p:cNvSpPr txBox="1">
            <a:spLocks noGrp="1"/>
          </p:cNvSpPr>
          <p:nvPr>
            <p:ph type="sldNum" idx="12"/>
          </p:nvPr>
        </p:nvSpPr>
        <p:spPr>
          <a:xfrm>
            <a:off x="8556784" y="4749851"/>
            <a:ext cx="548700" cy="3936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900"/>
              <a:buNone/>
            </a:pPr>
            <a:fld id="{00000000-1234-1234-1234-123412341234}" type="slidenum">
              <a:rPr lang="en"/>
              <a:t>1</a:t>
            </a:fld>
            <a:endParaRPr/>
          </a:p>
        </p:txBody>
      </p:sp>
      <p:pic>
        <p:nvPicPr>
          <p:cNvPr id="63" name="Google Shape;63;p14"/>
          <p:cNvPicPr preferRelativeResize="0"/>
          <p:nvPr/>
        </p:nvPicPr>
        <p:blipFill>
          <a:blip r:embed="rId4">
            <a:alphaModFix/>
          </a:blip>
          <a:stretch>
            <a:fillRect/>
          </a:stretch>
        </p:blipFill>
        <p:spPr>
          <a:xfrm>
            <a:off x="179041" y="228191"/>
            <a:ext cx="1925175" cy="453500"/>
          </a:xfrm>
          <a:prstGeom prst="rect">
            <a:avLst/>
          </a:prstGeom>
          <a:noFill/>
          <a:ln>
            <a:noFill/>
          </a:ln>
        </p:spPr>
      </p:pic>
      <p:sp>
        <p:nvSpPr>
          <p:cNvPr id="64" name="Google Shape;64;p14"/>
          <p:cNvSpPr txBox="1"/>
          <p:nvPr/>
        </p:nvSpPr>
        <p:spPr>
          <a:xfrm>
            <a:off x="179050" y="3701950"/>
            <a:ext cx="2027700" cy="10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Roboto"/>
                <a:ea typeface="Roboto"/>
                <a:cs typeface="Roboto"/>
                <a:sym typeface="Roboto"/>
              </a:rPr>
              <a:t>Micah Kotch</a:t>
            </a:r>
            <a:endParaRPr sz="1200" b="1">
              <a:solidFill>
                <a:schemeClr val="dk2"/>
              </a:solidFill>
              <a:latin typeface="Roboto"/>
              <a:ea typeface="Roboto"/>
              <a:cs typeface="Roboto"/>
              <a:sym typeface="Roboto"/>
            </a:endParaRPr>
          </a:p>
          <a:p>
            <a:pPr marL="0" lvl="0" indent="0" algn="l" rtl="0">
              <a:spcBef>
                <a:spcPts val="0"/>
              </a:spcBef>
              <a:spcAft>
                <a:spcPts val="0"/>
              </a:spcAft>
              <a:buNone/>
            </a:pPr>
            <a:endParaRPr sz="1200" b="1">
              <a:solidFill>
                <a:schemeClr val="dk2"/>
              </a:solidFill>
              <a:latin typeface="Roboto"/>
              <a:ea typeface="Roboto"/>
              <a:cs typeface="Roboto"/>
              <a:sym typeface="Roboto"/>
            </a:endParaRPr>
          </a:p>
          <a:p>
            <a:pPr marL="0" lvl="0" indent="0" algn="l" rtl="0">
              <a:spcBef>
                <a:spcPts val="0"/>
              </a:spcBef>
              <a:spcAft>
                <a:spcPts val="0"/>
              </a:spcAft>
              <a:buNone/>
            </a:pPr>
            <a:r>
              <a:rPr lang="en" sz="1200" b="1">
                <a:solidFill>
                  <a:schemeClr val="dk2"/>
                </a:solidFill>
                <a:latin typeface="Roboto"/>
                <a:ea typeface="Roboto"/>
                <a:cs typeface="Roboto"/>
                <a:sym typeface="Roboto"/>
              </a:rPr>
              <a:t>WSG 2024</a:t>
            </a:r>
            <a:endParaRPr sz="1200" b="1">
              <a:solidFill>
                <a:schemeClr val="dk2"/>
              </a:solidFill>
              <a:latin typeface="Roboto"/>
              <a:ea typeface="Roboto"/>
              <a:cs typeface="Roboto"/>
              <a:sym typeface="Roboto"/>
            </a:endParaRPr>
          </a:p>
          <a:p>
            <a:pPr marL="0" lvl="0" indent="0" algn="l" rtl="0">
              <a:spcBef>
                <a:spcPts val="0"/>
              </a:spcBef>
              <a:spcAft>
                <a:spcPts val="0"/>
              </a:spcAft>
              <a:buNone/>
            </a:pPr>
            <a:r>
              <a:rPr lang="en" sz="1200" b="1">
                <a:solidFill>
                  <a:schemeClr val="dk2"/>
                </a:solidFill>
                <a:latin typeface="Roboto"/>
                <a:ea typeface="Roboto"/>
                <a:cs typeface="Roboto"/>
                <a:sym typeface="Roboto"/>
              </a:rPr>
              <a:t>micah@blackhornvc.com</a:t>
            </a:r>
            <a:endParaRPr sz="1200" b="1">
              <a:solidFill>
                <a:schemeClr val="dk2"/>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3"/>
          <p:cNvPicPr preferRelativeResize="0"/>
          <p:nvPr/>
        </p:nvPicPr>
        <p:blipFill>
          <a:blip r:embed="rId3">
            <a:alphaModFix/>
          </a:blip>
          <a:stretch>
            <a:fillRect/>
          </a:stretch>
        </p:blipFill>
        <p:spPr>
          <a:xfrm>
            <a:off x="1000125" y="114300"/>
            <a:ext cx="7143750" cy="4914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4"/>
          <p:cNvSpPr/>
          <p:nvPr/>
        </p:nvSpPr>
        <p:spPr>
          <a:xfrm>
            <a:off x="0" y="25"/>
            <a:ext cx="9144000" cy="5143500"/>
          </a:xfrm>
          <a:prstGeom prst="rect">
            <a:avLst/>
          </a:prstGeom>
          <a:solidFill>
            <a:srgbClr val="A3A6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4" name="Google Shape;124;p24"/>
          <p:cNvPicPr preferRelativeResize="0"/>
          <p:nvPr/>
        </p:nvPicPr>
        <p:blipFill>
          <a:blip r:embed="rId3">
            <a:alphaModFix/>
          </a:blip>
          <a:stretch>
            <a:fillRect/>
          </a:stretch>
        </p:blipFill>
        <p:spPr>
          <a:xfrm>
            <a:off x="719078" y="0"/>
            <a:ext cx="7705846" cy="5143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p:nvPr/>
        </p:nvSpPr>
        <p:spPr>
          <a:xfrm>
            <a:off x="-12075" y="-12075"/>
            <a:ext cx="9144000" cy="5155500"/>
          </a:xfrm>
          <a:prstGeom prst="rect">
            <a:avLst/>
          </a:prstGeom>
          <a:solidFill>
            <a:srgbClr val="05050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0" name="Google Shape;130;p25"/>
          <p:cNvPicPr preferRelativeResize="0"/>
          <p:nvPr/>
        </p:nvPicPr>
        <p:blipFill>
          <a:blip r:embed="rId3">
            <a:alphaModFix/>
          </a:blip>
          <a:stretch>
            <a:fillRect/>
          </a:stretch>
        </p:blipFill>
        <p:spPr>
          <a:xfrm>
            <a:off x="722425" y="0"/>
            <a:ext cx="771525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6"/>
          <p:cNvPicPr preferRelativeResize="0"/>
          <p:nvPr/>
        </p:nvPicPr>
        <p:blipFill>
          <a:blip r:embed="rId3">
            <a:alphaModFix/>
          </a:blip>
          <a:stretch>
            <a:fillRect/>
          </a:stretch>
        </p:blipFill>
        <p:spPr>
          <a:xfrm>
            <a:off x="1143000" y="157163"/>
            <a:ext cx="6858000" cy="4829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1" name="Google Shape;141;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2" name="Google Shape;142;p27"/>
          <p:cNvPicPr preferRelativeResize="0"/>
          <p:nvPr/>
        </p:nvPicPr>
        <p:blipFill>
          <a:blip r:embed="rId3">
            <a:alphaModFix/>
          </a:blip>
          <a:stretch>
            <a:fillRect/>
          </a:stretch>
        </p:blipFill>
        <p:spPr>
          <a:xfrm>
            <a:off x="2286" y="0"/>
            <a:ext cx="9139428"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8" name="Google Shape;148;p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9" name="Google Shape;149;p28"/>
          <p:cNvPicPr preferRelativeResize="0"/>
          <p:nvPr/>
        </p:nvPicPr>
        <p:blipFill>
          <a:blip r:embed="rId3">
            <a:alphaModFix/>
          </a:blip>
          <a:stretch>
            <a:fillRect/>
          </a:stretch>
        </p:blipFill>
        <p:spPr>
          <a:xfrm>
            <a:off x="2286" y="0"/>
            <a:ext cx="9139428"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55" name="Google Shape;155;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56" name="Google Shape;156;p29"/>
          <p:cNvPicPr preferRelativeResize="0"/>
          <p:nvPr/>
        </p:nvPicPr>
        <p:blipFill>
          <a:blip r:embed="rId3">
            <a:alphaModFix/>
          </a:blip>
          <a:stretch>
            <a:fillRect/>
          </a:stretch>
        </p:blipFill>
        <p:spPr>
          <a:xfrm>
            <a:off x="2286" y="0"/>
            <a:ext cx="9139428"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62" name="Google Shape;162;p3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63" name="Google Shape;163;p30"/>
          <p:cNvPicPr preferRelativeResize="0"/>
          <p:nvPr/>
        </p:nvPicPr>
        <p:blipFill>
          <a:blip r:embed="rId3">
            <a:alphaModFix/>
          </a:blip>
          <a:stretch>
            <a:fillRect/>
          </a:stretch>
        </p:blipFill>
        <p:spPr>
          <a:xfrm>
            <a:off x="2286" y="0"/>
            <a:ext cx="9139428"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69" name="Google Shape;169;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70" name="Google Shape;170;p31"/>
          <p:cNvPicPr preferRelativeResize="0"/>
          <p:nvPr/>
        </p:nvPicPr>
        <p:blipFill>
          <a:blip r:embed="rId3">
            <a:alphaModFix/>
          </a:blip>
          <a:stretch>
            <a:fillRect/>
          </a:stretch>
        </p:blipFill>
        <p:spPr>
          <a:xfrm>
            <a:off x="2286" y="0"/>
            <a:ext cx="9139428"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2"/>
          <p:cNvPicPr preferRelativeResize="0"/>
          <p:nvPr/>
        </p:nvPicPr>
        <p:blipFill>
          <a:blip r:embed="rId3">
            <a:alphaModFix/>
          </a:blip>
          <a:stretch>
            <a:fillRect/>
          </a:stretch>
        </p:blipFill>
        <p:spPr>
          <a:xfrm>
            <a:off x="1283725" y="98363"/>
            <a:ext cx="6680315" cy="49467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1635077" y="0"/>
            <a:ext cx="5873844" cy="51434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1" name="Google Shape;181;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2" name="Google Shape;182;p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5" name="Google Shape;75;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6" name="Google Shape;76;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p:nvPr/>
        </p:nvSpPr>
        <p:spPr>
          <a:xfrm>
            <a:off x="-12075" y="25"/>
            <a:ext cx="9144000" cy="5143500"/>
          </a:xfrm>
          <a:prstGeom prst="rect">
            <a:avLst/>
          </a:prstGeom>
          <a:solidFill>
            <a:srgbClr val="FFFA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2" name="Google Shape;82;p17"/>
          <p:cNvPicPr preferRelativeResize="0"/>
          <p:nvPr/>
        </p:nvPicPr>
        <p:blipFill>
          <a:blip r:embed="rId3">
            <a:alphaModFix/>
          </a:blip>
          <a:stretch>
            <a:fillRect/>
          </a:stretch>
        </p:blipFill>
        <p:spPr>
          <a:xfrm>
            <a:off x="1147025" y="0"/>
            <a:ext cx="6388399" cy="5336676"/>
          </a:xfrm>
          <a:prstGeom prst="rect">
            <a:avLst/>
          </a:prstGeom>
          <a:noFill/>
          <a:ln>
            <a:noFill/>
          </a:ln>
        </p:spPr>
      </p:pic>
      <p:sp>
        <p:nvSpPr>
          <p:cNvPr id="83" name="Google Shape;83;p17"/>
          <p:cNvSpPr txBox="1"/>
          <p:nvPr/>
        </p:nvSpPr>
        <p:spPr>
          <a:xfrm>
            <a:off x="1026275" y="0"/>
            <a:ext cx="169200" cy="52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84" name="Google Shape;84;p17"/>
          <p:cNvSpPr/>
          <p:nvPr/>
        </p:nvSpPr>
        <p:spPr>
          <a:xfrm flipH="1">
            <a:off x="1074575" y="0"/>
            <a:ext cx="120900" cy="5143500"/>
          </a:xfrm>
          <a:prstGeom prst="rect">
            <a:avLst/>
          </a:prstGeom>
          <a:solidFill>
            <a:srgbClr val="FFFA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17"/>
          <p:cNvSpPr/>
          <p:nvPr/>
        </p:nvSpPr>
        <p:spPr>
          <a:xfrm>
            <a:off x="7425475" y="-24000"/>
            <a:ext cx="169200" cy="5143500"/>
          </a:xfrm>
          <a:prstGeom prst="rect">
            <a:avLst/>
          </a:prstGeom>
          <a:solidFill>
            <a:srgbClr val="FFFA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p:nvPr/>
        </p:nvSpPr>
        <p:spPr>
          <a:xfrm>
            <a:off x="12075" y="0"/>
            <a:ext cx="3791100" cy="5143500"/>
          </a:xfrm>
          <a:prstGeom prst="rect">
            <a:avLst/>
          </a:prstGeom>
          <a:solidFill>
            <a:srgbClr val="F5FCF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8"/>
          <p:cNvSpPr txBox="1">
            <a:spLocks noGrp="1"/>
          </p:cNvSpPr>
          <p:nvPr>
            <p:ph type="title"/>
          </p:nvPr>
        </p:nvSpPr>
        <p:spPr>
          <a:xfrm>
            <a:off x="227175" y="131125"/>
            <a:ext cx="3141600" cy="2766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A0A0A"/>
                </a:solidFill>
                <a:latin typeface="Montserrat"/>
                <a:ea typeface="Montserrat"/>
                <a:cs typeface="Montserrat"/>
                <a:sym typeface="Montserrat"/>
              </a:rPr>
              <a:t>FERC Form 714</a:t>
            </a:r>
            <a:r>
              <a:rPr lang="en" sz="2400">
                <a:solidFill>
                  <a:srgbClr val="0A0A0A"/>
                </a:solidFill>
                <a:latin typeface="Montserrat"/>
                <a:ea typeface="Montserrat"/>
                <a:cs typeface="Montserrat"/>
                <a:sym typeface="Montserrat"/>
              </a:rPr>
              <a:t>: </a:t>
            </a:r>
            <a:endParaRPr sz="2400">
              <a:solidFill>
                <a:srgbClr val="0A0A0A"/>
              </a:solidFill>
              <a:latin typeface="Montserrat"/>
              <a:ea typeface="Montserrat"/>
              <a:cs typeface="Montserrat"/>
              <a:sym typeface="Montserrat"/>
            </a:endParaRPr>
          </a:p>
          <a:p>
            <a:pPr marL="0" lvl="0" indent="0" algn="l" rtl="0">
              <a:spcBef>
                <a:spcPts val="0"/>
              </a:spcBef>
              <a:spcAft>
                <a:spcPts val="0"/>
              </a:spcAft>
              <a:buNone/>
            </a:pPr>
            <a:r>
              <a:rPr lang="en" sz="2400">
                <a:solidFill>
                  <a:srgbClr val="0A0A0A"/>
                </a:solidFill>
                <a:latin typeface="Montserrat"/>
                <a:ea typeface="Montserrat"/>
                <a:cs typeface="Montserrat"/>
                <a:sym typeface="Montserrat"/>
              </a:rPr>
              <a:t>nationwide power </a:t>
            </a:r>
            <a:endParaRPr sz="2400">
              <a:solidFill>
                <a:srgbClr val="0A0A0A"/>
              </a:solidFill>
              <a:latin typeface="Montserrat"/>
              <a:ea typeface="Montserrat"/>
              <a:cs typeface="Montserrat"/>
              <a:sym typeface="Montserrat"/>
            </a:endParaRPr>
          </a:p>
          <a:p>
            <a:pPr marL="0" lvl="0" indent="0" algn="l" rtl="0">
              <a:spcBef>
                <a:spcPts val="0"/>
              </a:spcBef>
              <a:spcAft>
                <a:spcPts val="0"/>
              </a:spcAft>
              <a:buNone/>
            </a:pPr>
            <a:r>
              <a:rPr lang="en" sz="2400">
                <a:solidFill>
                  <a:srgbClr val="0A0A0A"/>
                </a:solidFill>
                <a:latin typeface="Montserrat"/>
                <a:ea typeface="Montserrat"/>
                <a:cs typeface="Montserrat"/>
                <a:sym typeface="Montserrat"/>
              </a:rPr>
              <a:t>demand to grow </a:t>
            </a:r>
            <a:endParaRPr sz="2400">
              <a:solidFill>
                <a:srgbClr val="0A0A0A"/>
              </a:solidFill>
              <a:latin typeface="Montserrat"/>
              <a:ea typeface="Montserrat"/>
              <a:cs typeface="Montserrat"/>
              <a:sym typeface="Montserrat"/>
            </a:endParaRPr>
          </a:p>
          <a:p>
            <a:pPr marL="0" lvl="0" indent="0" algn="l" rtl="0">
              <a:spcBef>
                <a:spcPts val="0"/>
              </a:spcBef>
              <a:spcAft>
                <a:spcPts val="0"/>
              </a:spcAft>
              <a:buNone/>
            </a:pPr>
            <a:r>
              <a:rPr lang="en" sz="2400">
                <a:solidFill>
                  <a:srgbClr val="0A0A0A"/>
                </a:solidFill>
                <a:latin typeface="Montserrat"/>
                <a:ea typeface="Montserrat"/>
                <a:cs typeface="Montserrat"/>
                <a:sym typeface="Montserrat"/>
              </a:rPr>
              <a:t>4.7% over the next</a:t>
            </a:r>
            <a:endParaRPr sz="2400">
              <a:solidFill>
                <a:srgbClr val="0A0A0A"/>
              </a:solidFill>
              <a:latin typeface="Montserrat"/>
              <a:ea typeface="Montserrat"/>
              <a:cs typeface="Montserrat"/>
              <a:sym typeface="Montserrat"/>
            </a:endParaRPr>
          </a:p>
          <a:p>
            <a:pPr marL="0" lvl="0" indent="0" algn="l" rtl="0">
              <a:spcBef>
                <a:spcPts val="0"/>
              </a:spcBef>
              <a:spcAft>
                <a:spcPts val="0"/>
              </a:spcAft>
              <a:buNone/>
            </a:pPr>
            <a:r>
              <a:rPr lang="en" sz="2400">
                <a:solidFill>
                  <a:srgbClr val="0A0A0A"/>
                </a:solidFill>
                <a:latin typeface="Montserrat"/>
                <a:ea typeface="Montserrat"/>
                <a:cs typeface="Montserrat"/>
                <a:sym typeface="Montserrat"/>
              </a:rPr>
              <a:t>five years</a:t>
            </a:r>
            <a:endParaRPr sz="2400">
              <a:latin typeface="Montserrat"/>
              <a:ea typeface="Montserrat"/>
              <a:cs typeface="Montserrat"/>
              <a:sym typeface="Montserrat"/>
            </a:endParaRPr>
          </a:p>
        </p:txBody>
      </p:sp>
      <p:pic>
        <p:nvPicPr>
          <p:cNvPr id="92" name="Google Shape;92;p18"/>
          <p:cNvPicPr preferRelativeResize="0"/>
          <p:nvPr/>
        </p:nvPicPr>
        <p:blipFill>
          <a:blip r:embed="rId3">
            <a:alphaModFix/>
          </a:blip>
          <a:stretch>
            <a:fillRect/>
          </a:stretch>
        </p:blipFill>
        <p:spPr>
          <a:xfrm>
            <a:off x="3558559" y="0"/>
            <a:ext cx="5585431"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9"/>
          <p:cNvPicPr preferRelativeResize="0"/>
          <p:nvPr/>
        </p:nvPicPr>
        <p:blipFill>
          <a:blip r:embed="rId3">
            <a:alphaModFix/>
          </a:blip>
          <a:stretch>
            <a:fillRect/>
          </a:stretch>
        </p:blipFill>
        <p:spPr>
          <a:xfrm>
            <a:off x="730875" y="120900"/>
            <a:ext cx="7503550" cy="4785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p:nvPr/>
        </p:nvSpPr>
        <p:spPr>
          <a:xfrm>
            <a:off x="-60375" y="-12125"/>
            <a:ext cx="9216300" cy="5228100"/>
          </a:xfrm>
          <a:prstGeom prst="rect">
            <a:avLst/>
          </a:prstGeom>
          <a:solidFill>
            <a:srgbClr val="F5F8F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3" name="Google Shape;103;p20"/>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1"/>
          <p:cNvPicPr preferRelativeResize="0"/>
          <p:nvPr/>
        </p:nvPicPr>
        <p:blipFill>
          <a:blip r:embed="rId3">
            <a:alphaModFix/>
          </a:blip>
          <a:stretch>
            <a:fillRect/>
          </a:stretch>
        </p:blipFill>
        <p:spPr>
          <a:xfrm>
            <a:off x="1511599" y="0"/>
            <a:ext cx="6120803"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2"/>
          <p:cNvPicPr preferRelativeResize="0"/>
          <p:nvPr/>
        </p:nvPicPr>
        <p:blipFill>
          <a:blip r:embed="rId3">
            <a:alphaModFix/>
          </a:blip>
          <a:stretch>
            <a:fillRect/>
          </a:stretch>
        </p:blipFill>
        <p:spPr>
          <a:xfrm>
            <a:off x="1409813" y="40925"/>
            <a:ext cx="6324377" cy="50616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706</Words>
  <Application>Microsoft Office PowerPoint</Application>
  <PresentationFormat>On-screen Show (16:9)</PresentationFormat>
  <Paragraphs>24</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Simple Light</vt:lpstr>
      <vt:lpstr>PowerPoint Presentation</vt:lpstr>
      <vt:lpstr>PowerPoint Presentation</vt:lpstr>
      <vt:lpstr>PowerPoint Presentation</vt:lpstr>
      <vt:lpstr>PowerPoint Presentation</vt:lpstr>
      <vt:lpstr>FERC Form 714:  nationwide power  demand to grow  4.7% over the next five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Fusaro</dc:creator>
  <cp:lastModifiedBy>Peter Fusaro</cp:lastModifiedBy>
  <cp:revision>2</cp:revision>
  <dcterms:modified xsi:type="dcterms:W3CDTF">2024-03-14T15:39:47Z</dcterms:modified>
</cp:coreProperties>
</file>