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147471538" r:id="rId6"/>
    <p:sldId id="21474715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E8"/>
    <a:srgbClr val="045D63"/>
    <a:srgbClr val="045E64"/>
    <a:srgbClr val="E7C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9420-E5E2-6746-8DE7-FDC2ACC6282A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5062-19E9-9649-A895-E40D6EF61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1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63B2-5594-7E4E-DD23-F732A5223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4008C-C9E5-F541-90F0-AEF2961D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7CA6-EAB8-249F-4F56-6D94DF1E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783F-C1C7-939A-2D44-33173E13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F5726-F60C-7849-5066-39E590E6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5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3D74-2CCA-FE04-D409-0A563F27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A646C-28D6-A8E8-D638-F48B86678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E4DA-6EDC-B5F9-1DDE-59D19EE9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D6C4-4BD0-B03A-7DFD-1EA27A64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E1BF-05B9-0304-C142-D400E60E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7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761C1-568B-2AC7-4BFB-B20674099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AFE9A-3022-0CB2-A432-685537CAA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500D8-DA3C-367E-3F82-D5E841B7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CE9D7-A9D9-3F02-5C63-63DFF358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76518-7B33-EA2D-4192-210D4651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1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62BA-7ACB-A89C-1DF9-1AA57B05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47F92-40E3-048B-781A-C3509BCB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1F996-EA9A-2AFD-E582-0349433B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E12C3-F48E-B63F-75BB-B144D92F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A3E2-D605-A23B-A8B4-C6B69B5A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EE05-F7E1-DE0F-6C9C-948B59A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C2DC2-CF56-54FA-94EE-9193A1F8F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B8AB-FED5-F2A9-4E17-14F62A80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0925-95D9-D14E-40A5-B06C9446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6DE9-9876-1305-C476-C4D62FD2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6CFF-D9C9-F485-0D96-435A93C0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AD6C-8897-58B7-C93D-6F71510F1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3C316-73E5-5425-AD93-571510243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08213-B659-5E0F-929E-3004A643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42E57-BC3C-0345-7E12-FBCC90CD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1232B-DAF1-34C7-259D-BAD2D058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DF4C-87DB-548F-119A-81F27008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F5FB7-CFB5-5137-D773-702EA02ED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87EC9-011D-C106-651B-08559A9FD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CB14A-F6DA-B40D-9AE1-221F955AC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0709F-EE3D-582C-3F18-DB664F6A1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1B06D-C1AE-E99F-BFD4-CEA38BA3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7D195-1D07-4CE1-5316-66868D17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AE077-513F-CCBD-3F75-10C596E6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F703-DAAE-C10E-91D3-4C42DF4F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57BDA-0EF8-817E-0998-6891C3D2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367BD-58A3-1361-5D47-438C23C7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73EED-18F3-6BE5-19D4-C157FAF7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6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F6A44-E9C1-C81B-8522-EECF2493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155E5-B440-81E8-4A0A-3E083F67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721FF-B2F8-412A-2DAC-A7BADA4B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1DBE-523D-88C4-D12E-48AEC3DA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954C-4996-1762-4F5C-6986B1C7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16CC2-A1D6-A6E4-7DB1-F77F2A99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16F33-6A94-001D-D02C-D6048122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BA35B-8845-7BB6-8138-D35601F8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F6BE-18B5-D856-0D15-53DB245F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8D05-BAA7-A041-A93A-C95DD6A3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28F9-2FF7-5D49-5EAF-01E4E2799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6BF47-C009-C6A1-F69B-2DF41CAA2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A2D-F55C-5AD6-8591-D6F6ADF8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AC68E-95E8-35E9-CB89-F1CD435A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4C8EB-58E8-E994-A72E-D417C61A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4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BD552-2C97-6DBA-171E-9CA6862D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81386-6FCA-9577-8DB8-0FA87885E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ED882-5794-9FB5-66E9-253955028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5CB3-D91A-624B-A4B8-94B68D6BE5B7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AC77-97D5-ABAD-E377-06C45533E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783F-67E8-7B55-DC58-64F303BDE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3D2C-505F-0744-A3A2-307993990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.pittman@sustainable-markets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info@sustainable-markets.org" TargetMode="External"/><Relationship Id="rId5" Type="http://schemas.openxmlformats.org/officeDocument/2006/relationships/hyperlink" Target="https://www.sustainable-markets.org/TerraCarta_Charter_Jan11th2021.pdf" TargetMode="External"/><Relationship Id="rId4" Type="http://schemas.openxmlformats.org/officeDocument/2006/relationships/hyperlink" Target="https://www.sustainable-markets.org/terra-car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ocean floor&#10;&#10;Description automatically generated">
            <a:extLst>
              <a:ext uri="{FF2B5EF4-FFF2-40B4-BE49-F238E27FC236}">
                <a16:creationId xmlns:a16="http://schemas.microsoft.com/office/drawing/2014/main" id="{426A6D42-6395-EEF5-128F-F4B14E34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48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C4EA670-A3A3-F5F9-A1B2-2DE150CE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98" y="1437694"/>
            <a:ext cx="7324492" cy="262588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C333993-19DF-AFF5-F826-7E4F32E6EE66}"/>
              </a:ext>
            </a:extLst>
          </p:cNvPr>
          <p:cNvSpPr txBox="1"/>
          <p:nvPr/>
        </p:nvSpPr>
        <p:spPr>
          <a:xfrm>
            <a:off x="1442918" y="4574752"/>
            <a:ext cx="98054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venir Next Demi Bold"/>
              </a:rPr>
              <a:t>2024 The Wall Street Green Summit Guest Speaker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venir Next Demi Bold"/>
              </a:rPr>
              <a:t>Ortega Pittman</a:t>
            </a:r>
            <a:endParaRPr lang="en-US" sz="3600" dirty="0">
              <a:solidFill>
                <a:schemeClr val="bg1"/>
              </a:solidFill>
              <a:latin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4307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4A20-DA03-29BA-76B6-B7A7FA1F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357846"/>
            <a:ext cx="10515600" cy="4921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Vision, Mission, Action, and 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601C5-9916-CF08-8772-9D0D841CDE56}"/>
              </a:ext>
            </a:extLst>
          </p:cNvPr>
          <p:cNvSpPr txBox="1"/>
          <p:nvPr/>
        </p:nvSpPr>
        <p:spPr>
          <a:xfrm>
            <a:off x="190500" y="1161693"/>
            <a:ext cx="120015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1" i="0" dirty="0">
                <a:solidFill>
                  <a:srgbClr val="000000"/>
                </a:solidFill>
                <a:effectLst/>
              </a:rPr>
              <a:t>Vision: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A sustainable future for Nature, People, and Planet. 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dirty="0">
                <a:solidFill>
                  <a:srgbClr val="000000"/>
                </a:solidFill>
                <a:effectLst/>
              </a:rPr>
              <a:t>Mission: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Build a coordinated global effort to enable the private sector to accelerate the transition to a sustainable future.</a:t>
            </a: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1800" b="1" i="0" dirty="0">
                <a:solidFill>
                  <a:srgbClr val="000000"/>
                </a:solidFill>
                <a:effectLst/>
              </a:rPr>
              <a:t>Action: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Under the mandate of the Terra Carta, the Sustainable Markets Initiative will encourage three major market transformations:  </a:t>
            </a:r>
          </a:p>
          <a:p>
            <a:pPr lvl="1" fontAlgn="base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 A dramatic shift in corporate strategies and operations  </a:t>
            </a:r>
          </a:p>
          <a:p>
            <a:pPr lvl="1" fontAlgn="base">
              <a:buFont typeface="+mj-lt"/>
              <a:buAutoNum type="arabicPeriod" startAt="2"/>
            </a:pPr>
            <a:r>
              <a:rPr lang="en-US" b="0" i="0" dirty="0">
                <a:solidFill>
                  <a:srgbClr val="000000"/>
                </a:solidFill>
                <a:effectLst/>
              </a:rPr>
              <a:t> A reformed global financial system helping to move from billions to trillions in sustainably aligned investment </a:t>
            </a:r>
          </a:p>
          <a:p>
            <a:pPr lvl="1" fontAlgn="base">
              <a:buFont typeface="+mj-lt"/>
              <a:buAutoNum type="arabicPeriod" startAt="3"/>
            </a:pPr>
            <a:r>
              <a:rPr lang="en-US" b="0" i="0" dirty="0">
                <a:solidFill>
                  <a:srgbClr val="000000"/>
                </a:solidFill>
                <a:effectLst/>
              </a:rPr>
              <a:t> An enabling environment that attracts investment and incentivises action.  </a:t>
            </a:r>
          </a:p>
          <a:p>
            <a:pPr algn="l" rtl="0" fontAlgn="base"/>
            <a:endParaRPr lang="en-US" sz="18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dirty="0">
                <a:solidFill>
                  <a:srgbClr val="000000"/>
                </a:solidFill>
                <a:effectLst/>
              </a:rPr>
              <a:t>Background: 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The Sustainable Markets Initiative started in 2020 at the World Economic Forum Annual Meeting at Davos. 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t was launched by His Majesty King Charles III when he was The Prince of Wales. He continues to be recognized as the Founder of the Sustainable Markets Initiative. 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t is a network of global CEOs across industries working together to build prosperous and sustainable economies that generate long-term value through the balanced integration of natural, social, human, and financial capital. The global CEOs are a ‘Coalition of the Willing’ who share the Sustainable Markets Initiative’s vision around the need to accelerate global progress towards a sustainable future. 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BE777-299E-2FD1-3F7F-86F6870F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897" y="46124"/>
            <a:ext cx="3222873" cy="12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42AA4F-4D82-1873-20A2-62E0D9CA4743}"/>
              </a:ext>
            </a:extLst>
          </p:cNvPr>
          <p:cNvSpPr txBox="1">
            <a:spLocks/>
          </p:cNvSpPr>
          <p:nvPr/>
        </p:nvSpPr>
        <p:spPr>
          <a:xfrm>
            <a:off x="117230" y="175706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Contact the Sustainable Markets Initiative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231DF-47F5-89E6-E576-363B295C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897" y="46124"/>
            <a:ext cx="3222873" cy="12434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973C1D-983A-775B-93CB-FEA4DE4F7246}"/>
              </a:ext>
            </a:extLst>
          </p:cNvPr>
          <p:cNvSpPr/>
          <p:nvPr/>
        </p:nvSpPr>
        <p:spPr>
          <a:xfrm>
            <a:off x="394676" y="3249210"/>
            <a:ext cx="9149374" cy="1243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Ortega Pittman</a:t>
            </a:r>
            <a:r>
              <a:rPr lang="en-US" b="1">
                <a:solidFill>
                  <a:schemeClr val="tx1"/>
                </a:solidFill>
              </a:rPr>
              <a:t>, The </a:t>
            </a:r>
            <a:r>
              <a:rPr lang="en-US" b="1" dirty="0">
                <a:solidFill>
                  <a:schemeClr val="tx1"/>
                </a:solidFill>
              </a:rPr>
              <a:t>Sustainable Markets Initiative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o.pittman@sustainable-markets.org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Sustainable Markets Initiative website: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https://www.sustainable-markets.org/terra-carta/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Terra Carta:</a:t>
            </a: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Terra Carta, For Nature, People, &amp; Planet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</a:rPr>
              <a:t>For enquiries on the Sustainable Markets Initiative, please email</a:t>
            </a:r>
            <a:r>
              <a:rPr lang="en-US" b="1" i="0" dirty="0">
                <a:solidFill>
                  <a:srgbClr val="031F35"/>
                </a:solidFill>
                <a:effectLst/>
              </a:rPr>
              <a:t>:</a:t>
            </a:r>
          </a:p>
          <a:p>
            <a:pPr algn="l"/>
            <a:r>
              <a:rPr lang="en-US" i="0" u="none" strike="noStrike" dirty="0">
                <a:solidFill>
                  <a:srgbClr val="031F35"/>
                </a:solidFill>
                <a:effectLst/>
                <a:hlinkClick r:id="rId6"/>
              </a:rPr>
              <a:t>info@sustainable-markets.org </a:t>
            </a:r>
            <a:endParaRPr lang="en-US" i="0" u="none" strike="noStrike" dirty="0">
              <a:solidFill>
                <a:srgbClr val="031F35"/>
              </a:solidFill>
              <a:effectLst/>
            </a:endParaRPr>
          </a:p>
          <a:p>
            <a:pPr algn="l"/>
            <a:endParaRPr lang="en-US" b="1" dirty="0">
              <a:solidFill>
                <a:srgbClr val="031F35"/>
              </a:solidFill>
            </a:endParaRPr>
          </a:p>
          <a:p>
            <a:r>
              <a:rPr lang="en-US" b="1" i="0" dirty="0">
                <a:solidFill>
                  <a:srgbClr val="031F35"/>
                </a:solidFill>
                <a:effectLst/>
              </a:rPr>
              <a:t>SMI LinkedIn: </a:t>
            </a:r>
          </a:p>
          <a:p>
            <a:r>
              <a:rPr lang="en-US" i="0" dirty="0">
                <a:solidFill>
                  <a:srgbClr val="0070C0"/>
                </a:solidFill>
                <a:effectLst/>
              </a:rPr>
              <a:t>The Sustainable Markets Initiative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0" dirty="0">
                <a:solidFill>
                  <a:schemeClr val="tx1"/>
                </a:solidFill>
                <a:effectLst/>
              </a:rPr>
              <a:t>X</a:t>
            </a:r>
          </a:p>
          <a:p>
            <a:r>
              <a:rPr lang="en-US" dirty="0">
                <a:solidFill>
                  <a:srgbClr val="0070C0"/>
                </a:solidFill>
              </a:rPr>
              <a:t>@TheSMI</a:t>
            </a:r>
            <a:endParaRPr lang="en-US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148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66b54c-bdaf-4a24-bc1f-1b04673163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A381597A92C42AA5F8DE436E20CBA" ma:contentTypeVersion="14" ma:contentTypeDescription="Create a new document." ma:contentTypeScope="" ma:versionID="b6bdad43e303c1c8c9d87e262301b6a6">
  <xsd:schema xmlns:xsd="http://www.w3.org/2001/XMLSchema" xmlns:xs="http://www.w3.org/2001/XMLSchema" xmlns:p="http://schemas.microsoft.com/office/2006/metadata/properties" xmlns:ns3="d166b54c-bdaf-4a24-bc1f-1b0467316301" xmlns:ns4="cc1fb67a-6034-48d4-bd10-99bb8897831d" targetNamespace="http://schemas.microsoft.com/office/2006/metadata/properties" ma:root="true" ma:fieldsID="cf63a965a166fb09bbebe819944a4e70" ns3:_="" ns4:_="">
    <xsd:import namespace="d166b54c-bdaf-4a24-bc1f-1b0467316301"/>
    <xsd:import namespace="cc1fb67a-6034-48d4-bd10-99bb889783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6b54c-bdaf-4a24-bc1f-1b0467316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fb67a-6034-48d4-bd10-99bb889783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E53E9-92EE-45D7-837C-A8B69001146C}">
  <ds:schemaRefs>
    <ds:schemaRef ds:uri="http://schemas.openxmlformats.org/package/2006/metadata/core-properties"/>
    <ds:schemaRef ds:uri="d166b54c-bdaf-4a24-bc1f-1b0467316301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cc1fb67a-6034-48d4-bd10-99bb889783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E99C79-A44B-4D6A-970C-D7C1C830A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6b54c-bdaf-4a24-bc1f-1b0467316301"/>
    <ds:schemaRef ds:uri="cc1fb67a-6034-48d4-bd10-99bb88978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9C458-746F-4C0C-BAB3-6FB6F4266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300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Demi Bold</vt:lpstr>
      <vt:lpstr>Calibri</vt:lpstr>
      <vt:lpstr>Calibri Light</vt:lpstr>
      <vt:lpstr>Office Theme</vt:lpstr>
      <vt:lpstr>PowerPoint Presentation</vt:lpstr>
      <vt:lpstr>Vision, Mission, Action, and Background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Keegan McGrath</dc:creator>
  <cp:lastModifiedBy>Peter Fusaro</cp:lastModifiedBy>
  <cp:revision>149</cp:revision>
  <dcterms:created xsi:type="dcterms:W3CDTF">2023-03-02T09:12:39Z</dcterms:created>
  <dcterms:modified xsi:type="dcterms:W3CDTF">2024-03-08T16:34:46Z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0x010100299A381597A92C42AA5F8DE436E20CBA</vt:lpwstr>
  </property>
  <property fmtid="{D5CDD505-2E9C-101B-9397-08002B2CF9AE}" pid="3" name="MediaServiceImageTags">
    <vt:lpwstr/>
  </property>
</Properties>
</file>