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99" d="100"/>
          <a:sy n="99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52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jpe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180430" y="3956662"/>
            <a:ext cx="8013284" cy="6045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4762"/>
              </a:lnSpc>
              <a:buNone/>
            </a:pPr>
            <a:r>
              <a:rPr lang="en-US" sz="4050" b="1" dirty="0">
                <a:solidFill>
                  <a:srgbClr val="367075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Scaling Innovation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4180430" y="4562985"/>
            <a:ext cx="8013284" cy="12091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4762"/>
              </a:lnSpc>
              <a:spcBef>
                <a:spcPts val="14"/>
              </a:spcBef>
              <a:buNone/>
            </a:pPr>
            <a:r>
              <a:rPr lang="en-US" sz="4050" dirty="0">
                <a:solidFill>
                  <a:srgbClr val="333333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Creating a Portfolio-Based Approach to Project Finance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180430" y="5963783"/>
            <a:ext cx="8013284" cy="57582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68"/>
              </a:lnSpc>
              <a:spcBef>
                <a:spcPts val="1480"/>
              </a:spcBef>
              <a:buNone/>
            </a:pPr>
            <a:r>
              <a:rPr lang="en-US" sz="1620" dirty="0">
                <a:solidFill>
                  <a:srgbClr val="000000">
                    <a:alpha val="6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discussion on how project finance mechanisms should approach portfolio wide opportunities for clean energy development</a:t>
            </a:r>
            <a:endParaRPr lang="en-US" dirty="0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3"/>
          <a:srcRect r="62499"/>
          <a:stretch/>
        </p:blipFill>
        <p:spPr>
          <a:xfrm>
            <a:off x="0" y="0"/>
            <a:ext cx="3799525" cy="685628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06524" y="380905"/>
            <a:ext cx="2649161" cy="2856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425474"/>
            <a:ext cx="12188952" cy="27986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204"/>
              </a:lnSpc>
              <a:buNone/>
            </a:pPr>
            <a:r>
              <a:rPr lang="en-US" sz="1875" dirty="0">
                <a:solidFill>
                  <a:srgbClr val="2980B9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Data and AI For Portfolio Finance Evaluation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0" y="835326"/>
            <a:ext cx="12188952" cy="5597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409"/>
              </a:lnSpc>
              <a:spcBef>
                <a:spcPts val="1003"/>
              </a:spcBef>
              <a:buNone/>
            </a:pPr>
            <a:r>
              <a:rPr lang="en-US" sz="3750" dirty="0">
                <a:solidFill>
                  <a:srgbClr val="333333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Visualize, Quantify, and Innovate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76131" y="2275906"/>
            <a:ext cx="3618595" cy="2961534"/>
          </a:xfrm>
          <a:prstGeom prst="rect">
            <a:avLst/>
          </a:prstGeom>
          <a:solidFill>
            <a:srgbClr val="2980B9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3"/>
          <a:srcRect l="-2075" t="-5263" r="-2075" b="-5263"/>
          <a:stretch/>
        </p:blipFill>
        <p:spPr>
          <a:xfrm>
            <a:off x="476131" y="2275906"/>
            <a:ext cx="3618595" cy="2961534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295200" y="5491873"/>
            <a:ext cx="3980455" cy="2559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16"/>
              </a:lnSpc>
              <a:buNone/>
            </a:pPr>
            <a:r>
              <a:rPr lang="en-US" sz="144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Targeted Portfolio Opportunity Review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4285178" y="2275906"/>
            <a:ext cx="3618595" cy="2961534"/>
          </a:xfrm>
          <a:prstGeom prst="rect">
            <a:avLst/>
          </a:prstGeom>
          <a:solidFill>
            <a:srgbClr val="FFFFFF"/>
          </a:solidFill>
          <a:ln w="25400">
            <a:solidFill>
              <a:srgbClr val="2980B9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4"/>
          <a:srcRect l="-3191" t="-18927" r="-3191" b="-18927"/>
          <a:stretch/>
        </p:blipFill>
        <p:spPr>
          <a:xfrm>
            <a:off x="4285178" y="2275906"/>
            <a:ext cx="3618595" cy="2961534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4285178" y="2275906"/>
            <a:ext cx="3618595" cy="2961534"/>
          </a:xfrm>
          <a:prstGeom prst="rect">
            <a:avLst/>
          </a:prstGeom>
          <a:noFill/>
          <a:ln w="25400">
            <a:solidFill>
              <a:srgbClr val="2980B9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10" name="Object 9"/>
          <p:cNvSpPr/>
          <p:nvPr/>
        </p:nvSpPr>
        <p:spPr>
          <a:xfrm>
            <a:off x="4194713" y="5491873"/>
            <a:ext cx="3980455" cy="2559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16"/>
              </a:lnSpc>
              <a:buNone/>
            </a:pPr>
            <a:r>
              <a:rPr lang="en-US" sz="144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Data Driven Decision Making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8094226" y="2275906"/>
            <a:ext cx="3618595" cy="2961534"/>
          </a:xfrm>
          <a:prstGeom prst="rect">
            <a:avLst/>
          </a:prstGeom>
          <a:solidFill>
            <a:srgbClr val="2980B9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5"/>
          <a:srcRect l="-2693" t="-5329" r="-2693" b="-5329"/>
          <a:stretch/>
        </p:blipFill>
        <p:spPr>
          <a:xfrm>
            <a:off x="8094226" y="2275906"/>
            <a:ext cx="3618595" cy="2961534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7916345" y="5491873"/>
            <a:ext cx="3980455" cy="2559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16"/>
              </a:lnSpc>
              <a:buNone/>
            </a:pPr>
            <a:r>
              <a:rPr lang="en-US" sz="144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Customized Search and Filter Tools</a:t>
            </a:r>
            <a:endParaRPr lang="en-US" dirty="0"/>
          </a:p>
        </p:txBody>
      </p:sp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045CF981-E467-C6D6-B88D-9298C2F58A8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094483" y="6570606"/>
            <a:ext cx="849712" cy="916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46184" y="374750"/>
            <a:ext cx="7258839" cy="5597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409"/>
              </a:lnSpc>
              <a:buNone/>
            </a:pPr>
            <a:r>
              <a:rPr lang="en-US" sz="3750" dirty="0">
                <a:solidFill>
                  <a:srgbClr val="333333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Thank you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7646480" y="95226"/>
            <a:ext cx="4447246" cy="6665833"/>
          </a:xfrm>
          <a:prstGeom prst="rect">
            <a:avLst/>
          </a:prstGeom>
          <a:solidFill>
            <a:srgbClr val="E6F6F7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rcRect l="33" r="33"/>
          <a:stretch/>
        </p:blipFill>
        <p:spPr>
          <a:xfrm>
            <a:off x="7646480" y="95226"/>
            <a:ext cx="4447246" cy="6665833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460430" y="1811976"/>
            <a:ext cx="6630346" cy="2559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16"/>
              </a:lnSpc>
              <a:buNone/>
            </a:pPr>
            <a:r>
              <a:rPr lang="en-US" sz="1440" dirty="0">
                <a:solidFill>
                  <a:srgbClr val="000000">
                    <a:alpha val="6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Want to talk portfolio-wide project finance opportunities? 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60430" y="2225547"/>
            <a:ext cx="6630346" cy="2559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16"/>
              </a:lnSpc>
              <a:spcBef>
                <a:spcPts val="1217"/>
              </a:spcBef>
              <a:buNone/>
            </a:pPr>
            <a:r>
              <a:rPr lang="en-US" sz="1440" dirty="0">
                <a:solidFill>
                  <a:srgbClr val="000000">
                    <a:alpha val="6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 do we.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2268724" y="2703057"/>
            <a:ext cx="3013759" cy="0"/>
          </a:xfrm>
          <a:prstGeom prst="line">
            <a:avLst/>
          </a:prstGeom>
          <a:noFill/>
          <a:ln w="12700">
            <a:solidFill>
              <a:srgbClr val="000000">
                <a:alpha val="20000"/>
              </a:srgbClr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8" name="Object 7"/>
          <p:cNvSpPr/>
          <p:nvPr/>
        </p:nvSpPr>
        <p:spPr>
          <a:xfrm>
            <a:off x="460430" y="4355895"/>
            <a:ext cx="6630346" cy="2559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16"/>
              </a:lnSpc>
              <a:spcBef>
                <a:spcPts val="1217"/>
              </a:spcBef>
              <a:buNone/>
            </a:pPr>
            <a:r>
              <a:rPr lang="en-US" sz="1440" dirty="0">
                <a:solidFill>
                  <a:srgbClr val="000000">
                    <a:alpha val="6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Nick Davis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460430" y="4769466"/>
            <a:ext cx="6630346" cy="2559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16"/>
              </a:lnSpc>
              <a:spcBef>
                <a:spcPts val="1217"/>
              </a:spcBef>
              <a:buNone/>
            </a:pPr>
            <a:r>
              <a:rPr lang="en-US" sz="1440" dirty="0">
                <a:solidFill>
                  <a:srgbClr val="000000">
                    <a:alpha val="6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CEO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460430" y="5183037"/>
            <a:ext cx="6630346" cy="2559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16"/>
              </a:lnSpc>
              <a:spcBef>
                <a:spcPts val="1217"/>
              </a:spcBef>
              <a:buNone/>
            </a:pPr>
            <a:r>
              <a:rPr lang="en-US" sz="1440" dirty="0">
                <a:solidFill>
                  <a:srgbClr val="000000">
                    <a:alpha val="6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 nick.davis@gridmarket.com</a:t>
            </a:r>
            <a:endParaRPr lang="en-US" dirty="0"/>
          </a:p>
        </p:txBody>
      </p:sp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id="{C3AE8D57-40B9-D6EF-6232-4DC71E4479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94483" y="6570606"/>
            <a:ext cx="849712" cy="916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030133" y="374750"/>
            <a:ext cx="5775840" cy="11195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409"/>
              </a:lnSpc>
              <a:buNone/>
            </a:pPr>
            <a:r>
              <a:rPr lang="en-US" sz="3750" dirty="0">
                <a:solidFill>
                  <a:srgbClr val="333333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GridMarket Executive Summary</a:t>
            </a:r>
            <a:endParaRPr lang="en-US" dirty="0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/>
          <a:srcRect l="2" r="2"/>
          <a:stretch/>
        </p:blipFill>
        <p:spPr>
          <a:xfrm>
            <a:off x="0" y="0"/>
            <a:ext cx="3656702" cy="6865808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4123310" y="2152112"/>
            <a:ext cx="3699529" cy="2018795"/>
          </a:xfrm>
          <a:prstGeom prst="rect">
            <a:avLst/>
          </a:prstGeom>
          <a:solidFill>
            <a:srgbClr val="333333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4408988" y="2347163"/>
            <a:ext cx="3545687" cy="3626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856"/>
              </a:lnSpc>
              <a:buNone/>
            </a:pPr>
            <a:r>
              <a:rPr lang="en-US" sz="204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Solution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408989" y="2838106"/>
            <a:ext cx="3263564" cy="10664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991"/>
              </a:spcBef>
              <a:buNone/>
            </a:pPr>
            <a:r>
              <a:rPr lang="en-US" sz="1500" dirty="0">
                <a:solidFill>
                  <a:srgbClr val="FFFFFF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technology-agnostic clean energy platform to help facilities identify, install, and optimize projects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8013292" y="2152112"/>
            <a:ext cx="3699529" cy="2018795"/>
          </a:xfrm>
          <a:prstGeom prst="rect">
            <a:avLst/>
          </a:prstGeom>
          <a:solidFill>
            <a:srgbClr val="33333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Object 7"/>
          <p:cNvSpPr/>
          <p:nvPr/>
        </p:nvSpPr>
        <p:spPr>
          <a:xfrm>
            <a:off x="8298970" y="2347163"/>
            <a:ext cx="3545687" cy="3626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856"/>
              </a:lnSpc>
              <a:buNone/>
            </a:pPr>
            <a:r>
              <a:rPr lang="en-US" sz="204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Target Market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8298971" y="2838106"/>
            <a:ext cx="3220368" cy="10664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991"/>
              </a:spcBef>
              <a:buNone/>
            </a:pPr>
            <a:r>
              <a:rPr lang="en-US" sz="1500" dirty="0">
                <a:solidFill>
                  <a:srgbClr val="FFFFFF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Large energy consumer portfolios - manufacturing facilities, logistics/transportation, cold storage, etc.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4123310" y="4361359"/>
            <a:ext cx="3699529" cy="2018795"/>
          </a:xfrm>
          <a:prstGeom prst="rect">
            <a:avLst/>
          </a:prstGeom>
          <a:solidFill>
            <a:srgbClr val="333333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Object 10"/>
          <p:cNvSpPr/>
          <p:nvPr/>
        </p:nvSpPr>
        <p:spPr>
          <a:xfrm>
            <a:off x="4408988" y="4556411"/>
            <a:ext cx="3545687" cy="3626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856"/>
              </a:lnSpc>
              <a:buNone/>
            </a:pPr>
            <a:r>
              <a:rPr lang="en-US" sz="204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Business Model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4408988" y="5047353"/>
            <a:ext cx="3263565" cy="7998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991"/>
              </a:spcBef>
              <a:buNone/>
            </a:pPr>
            <a:r>
              <a:rPr lang="en-US" sz="1500" dirty="0">
                <a:solidFill>
                  <a:srgbClr val="FFFFFF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 risk opportunity assessments with ongoing support paid through a success fee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8013292" y="4361359"/>
            <a:ext cx="3699529" cy="2018795"/>
          </a:xfrm>
          <a:prstGeom prst="rect">
            <a:avLst/>
          </a:prstGeom>
          <a:solidFill>
            <a:srgbClr val="333333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Object 13"/>
          <p:cNvSpPr/>
          <p:nvPr/>
        </p:nvSpPr>
        <p:spPr>
          <a:xfrm>
            <a:off x="8298970" y="4556411"/>
            <a:ext cx="3545687" cy="3626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856"/>
              </a:lnSpc>
              <a:buNone/>
            </a:pPr>
            <a:r>
              <a:rPr lang="en-US" sz="204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Success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8298970" y="5047353"/>
            <a:ext cx="3220369" cy="10664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991"/>
              </a:spcBef>
              <a:buNone/>
            </a:pPr>
            <a:r>
              <a:rPr lang="en-US" sz="1500" dirty="0">
                <a:solidFill>
                  <a:srgbClr val="FFFFFF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Fortune 500 and 1000 customers contracted and in pipeline; globally operational projects with diverse technology mixes</a:t>
            </a:r>
            <a:endParaRPr lang="en-US" dirty="0"/>
          </a:p>
        </p:txBody>
      </p:sp>
      <p:pic>
        <p:nvPicPr>
          <p:cNvPr id="16" name="Object 5" descr="preencoded.png">
            <a:extLst>
              <a:ext uri="{FF2B5EF4-FFF2-40B4-BE49-F238E27FC236}">
                <a16:creationId xmlns:a16="http://schemas.microsoft.com/office/drawing/2014/main" id="{F55834AC-2D48-9E03-653C-ACA45105FD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94483" y="6570606"/>
            <a:ext cx="849712" cy="916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5226" y="95226"/>
            <a:ext cx="3936016" cy="6665833"/>
          </a:xfrm>
          <a:prstGeom prst="rect">
            <a:avLst/>
          </a:prstGeom>
          <a:solidFill>
            <a:srgbClr val="33333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Object 2"/>
          <p:cNvSpPr/>
          <p:nvPr/>
        </p:nvSpPr>
        <p:spPr>
          <a:xfrm>
            <a:off x="240606" y="2024111"/>
            <a:ext cx="3645229" cy="15744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2401"/>
              </a:lnSpc>
              <a:buNone/>
            </a:pPr>
            <a:r>
              <a:rPr lang="en-US" sz="11250" dirty="0">
                <a:solidFill>
                  <a:srgbClr val="FFFFFF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2+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40606" y="3509856"/>
            <a:ext cx="3645229" cy="5597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409"/>
              </a:lnSpc>
              <a:buNone/>
            </a:pPr>
            <a:r>
              <a:rPr lang="en-US" sz="3750" dirty="0">
                <a:solidFill>
                  <a:srgbClr val="FFFFFF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Trillion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240606" y="4193483"/>
            <a:ext cx="3645229" cy="4266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956"/>
              </a:spcBef>
              <a:buNone/>
            </a:pPr>
            <a:r>
              <a:rPr lang="en-US" sz="1200" b="1" dirty="0">
                <a:solidFill>
                  <a:srgbClr val="FFFFFF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DATA POINTS PROCESSED THROUGH THE GRIDMARKET PLATFORM USING AI/ML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126468" y="95226"/>
            <a:ext cx="3936016" cy="6665833"/>
          </a:xfrm>
          <a:prstGeom prst="rect">
            <a:avLst/>
          </a:prstGeom>
          <a:solidFill>
            <a:srgbClr val="333333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Object 6"/>
          <p:cNvSpPr/>
          <p:nvPr/>
        </p:nvSpPr>
        <p:spPr>
          <a:xfrm>
            <a:off x="4266610" y="2024111"/>
            <a:ext cx="3655718" cy="15744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2401"/>
              </a:lnSpc>
              <a:buNone/>
            </a:pPr>
            <a:r>
              <a:rPr lang="en-US" sz="11250" dirty="0">
                <a:solidFill>
                  <a:srgbClr val="FFFFFF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5+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4266610" y="3509856"/>
            <a:ext cx="3655718" cy="5597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409"/>
              </a:lnSpc>
              <a:buNone/>
            </a:pPr>
            <a:r>
              <a:rPr lang="en-US" sz="3750" dirty="0">
                <a:solidFill>
                  <a:srgbClr val="FFFFFF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Gigawatts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4266610" y="4193483"/>
            <a:ext cx="3655718" cy="4266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956"/>
              </a:spcBef>
              <a:buNone/>
            </a:pPr>
            <a:r>
              <a:rPr lang="en-US" sz="1200" b="1" dirty="0">
                <a:solidFill>
                  <a:srgbClr val="FFFFFF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LISTED SOLAR PV, BATTERY STORAGE, EV, FUEL CELL, AND MICROGRID DEALS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8157710" y="95226"/>
            <a:ext cx="3936016" cy="666583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3"/>
          <a:srcRect l="115" t="64" r="15" b="9"/>
          <a:stretch/>
        </p:blipFill>
        <p:spPr>
          <a:xfrm>
            <a:off x="8168220" y="95226"/>
            <a:ext cx="3936016" cy="6665833"/>
          </a:xfrm>
          <a:prstGeom prst="rect">
            <a:avLst/>
          </a:prstGeom>
        </p:spPr>
      </p:pic>
      <p:sp>
        <p:nvSpPr>
          <p:cNvPr id="12" name="Object 11"/>
          <p:cNvSpPr/>
          <p:nvPr/>
        </p:nvSpPr>
        <p:spPr>
          <a:xfrm>
            <a:off x="8339754" y="2024111"/>
            <a:ext cx="3571875" cy="15744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2401"/>
              </a:lnSpc>
              <a:buNone/>
            </a:pPr>
            <a:r>
              <a:rPr lang="en-US" sz="11250" dirty="0">
                <a:solidFill>
                  <a:srgbClr val="333333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750+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8339754" y="3509856"/>
            <a:ext cx="3571875" cy="5597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409"/>
              </a:lnSpc>
              <a:buNone/>
            </a:pPr>
            <a:r>
              <a:rPr lang="en-US" sz="3750" dirty="0">
                <a:solidFill>
                  <a:srgbClr val="333333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Million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8339754" y="4193483"/>
            <a:ext cx="3571875" cy="4266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956"/>
              </a:spcBef>
              <a:buNone/>
            </a:pPr>
            <a:r>
              <a:rPr lang="en-US" sz="1200" b="1" dirty="0">
                <a:solidFill>
                  <a:srgbClr val="000000">
                    <a:alpha val="6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PROPERTIES PREQUALIFIED FOR CLEAN ENERGY OPPORTUNITIES</a:t>
            </a:r>
            <a:endParaRPr lang="en-US" dirty="0"/>
          </a:p>
        </p:txBody>
      </p:sp>
      <p:pic>
        <p:nvPicPr>
          <p:cNvPr id="15" name="Object 5" descr="preencoded.png">
            <a:extLst>
              <a:ext uri="{FF2B5EF4-FFF2-40B4-BE49-F238E27FC236}">
                <a16:creationId xmlns:a16="http://schemas.microsoft.com/office/drawing/2014/main" id="{854AC90E-E69F-24CB-59D0-938593F465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94483" y="6570606"/>
            <a:ext cx="849712" cy="916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74750"/>
            <a:ext cx="12188952" cy="5597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409"/>
              </a:lnSpc>
              <a:buNone/>
            </a:pPr>
            <a:r>
              <a:rPr lang="en-US" sz="3750" dirty="0">
                <a:solidFill>
                  <a:srgbClr val="333333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Portfolio-Level Energy Insights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776303" y="2311987"/>
            <a:ext cx="5013883" cy="312980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rcRect l="-423" t="163" r="-423" b="163"/>
          <a:stretch/>
        </p:blipFill>
        <p:spPr>
          <a:xfrm>
            <a:off x="1776303" y="2311987"/>
            <a:ext cx="5013883" cy="3129808"/>
          </a:xfrm>
          <a:prstGeom prst="rect">
            <a:avLst/>
          </a:prstGeom>
        </p:spPr>
      </p:pic>
      <p:pic>
        <p:nvPicPr>
          <p:cNvPr id="5" name="Object 4" descr="https://storage.googleapis.com/firebase-beautifulslides-static-assets/images/frames/Apple-Macbook-Space-Grey.30d239f0964c80a65c4c4e23d710a49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62" y="2033438"/>
            <a:ext cx="6665833" cy="3903555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7999000" y="2189580"/>
            <a:ext cx="3561459" cy="35895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70"/>
              </a:lnSpc>
              <a:buNone/>
            </a:pPr>
            <a:r>
              <a:rPr lang="en-US" sz="1836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Portfolio customers often have different types of projects across all opportunities - from u</a:t>
            </a:r>
            <a:r>
              <a:rPr lang="en-US" sz="1836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tility scale solar to onsite microgrids to efficiency and ev charger installations.</a:t>
            </a:r>
            <a:br>
              <a:rPr lang="en-US" sz="1836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1836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 see it all. And we see the challenges customers face to secure appropriate financing. </a:t>
            </a:r>
            <a:endParaRPr lang="en-US" dirty="0"/>
          </a:p>
        </p:txBody>
      </p:sp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0CFB97BB-F80E-22D7-8CD5-7D05F1BDE0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094483" y="6570606"/>
            <a:ext cx="849712" cy="916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5226" y="95226"/>
            <a:ext cx="11998500" cy="666583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/>
          <a:srcRect t="8951" b="8951"/>
          <a:stretch/>
        </p:blipFill>
        <p:spPr>
          <a:xfrm>
            <a:off x="95226" y="95226"/>
            <a:ext cx="11998500" cy="6665833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1971182" y="566596"/>
            <a:ext cx="8246588" cy="5723094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1873102" y="676025"/>
            <a:ext cx="8442694" cy="55106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8681"/>
              </a:lnSpc>
              <a:buNone/>
            </a:pPr>
            <a:r>
              <a:rPr lang="en-US" sz="7875" dirty="0">
                <a:solidFill>
                  <a:srgbClr val="333333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Renewable energy project finance models are fragmented and outdated.</a:t>
            </a:r>
            <a:endParaRPr lang="en-US" dirty="0"/>
          </a:p>
        </p:txBody>
      </p:sp>
      <p:pic>
        <p:nvPicPr>
          <p:cNvPr id="6" name="Object 5" descr="preencoded.png">
            <a:extLst>
              <a:ext uri="{FF2B5EF4-FFF2-40B4-BE49-F238E27FC236}">
                <a16:creationId xmlns:a16="http://schemas.microsoft.com/office/drawing/2014/main" id="{AE26F6D6-1CD8-6140-0B42-8409DD8B8D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94483" y="6570606"/>
            <a:ext cx="849712" cy="916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367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211097" y="354461"/>
            <a:ext cx="7080811" cy="13435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5291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Creating an integrated portfolio approach 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9503063" y="0"/>
            <a:ext cx="2695411" cy="6865808"/>
          </a:xfrm>
          <a:prstGeom prst="rect">
            <a:avLst/>
          </a:prstGeom>
          <a:solidFill>
            <a:srgbClr val="E6F6F7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rcRect l="172" r="172"/>
          <a:stretch/>
        </p:blipFill>
        <p:spPr>
          <a:xfrm>
            <a:off x="9503063" y="0"/>
            <a:ext cx="2695411" cy="686580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2714" y="2690140"/>
            <a:ext cx="3894751" cy="105701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2289187"/>
            <a:ext cx="1142714" cy="1361734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1333167" y="2973235"/>
            <a:ext cx="3287833" cy="4777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1882"/>
              </a:lnSpc>
              <a:buNone/>
            </a:pPr>
            <a:r>
              <a:rPr lang="en-US" sz="1344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Scaled solutions produce the greatest value</a:t>
            </a:r>
            <a:endParaRPr lang="en-US" dirty="0"/>
          </a:p>
        </p:txBody>
      </p:sp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2714" y="3832855"/>
            <a:ext cx="5894501" cy="104748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3792758"/>
            <a:ext cx="1142714" cy="1133192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1333167" y="4115949"/>
            <a:ext cx="5299337" cy="4777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1882"/>
              </a:lnSpc>
              <a:buNone/>
            </a:pPr>
            <a:r>
              <a:rPr lang="en-US" sz="1344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Portfolio opportunities exist across different properties and different markets</a:t>
            </a:r>
            <a:endParaRPr lang="en-US" dirty="0"/>
          </a:p>
        </p:txBody>
      </p:sp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2714" y="4975568"/>
            <a:ext cx="7884728" cy="1047488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070794"/>
            <a:ext cx="1142714" cy="1361734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1333167" y="5258663"/>
            <a:ext cx="7310841" cy="4777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1882"/>
              </a:lnSpc>
              <a:buNone/>
            </a:pPr>
            <a:r>
              <a:rPr lang="en-US" sz="1344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Projects within a portfolio can often be held up by financing challenges as the investment market cannot holistically meet all project needs</a:t>
            </a:r>
            <a:endParaRPr lang="en-US" dirty="0"/>
          </a:p>
        </p:txBody>
      </p:sp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19FA7C67-9AD9-6F19-53EA-911502D932A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1094483" y="6570606"/>
            <a:ext cx="849712" cy="916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74750"/>
            <a:ext cx="12188952" cy="5597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409"/>
              </a:lnSpc>
              <a:buNone/>
            </a:pPr>
            <a:r>
              <a:rPr lang="en-US" sz="3750" dirty="0">
                <a:solidFill>
                  <a:srgbClr val="333333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Portfolio Client Case Study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7698622" y="1590277"/>
            <a:ext cx="4014199" cy="2347326"/>
          </a:xfrm>
          <a:prstGeom prst="rect">
            <a:avLst/>
          </a:prstGeom>
          <a:solidFill>
            <a:srgbClr val="E6F6F7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rcRect t="20" b="20"/>
          <a:stretch/>
        </p:blipFill>
        <p:spPr>
          <a:xfrm>
            <a:off x="7698622" y="1590277"/>
            <a:ext cx="4014199" cy="2347326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7698622" y="4032829"/>
            <a:ext cx="1959486" cy="2347326"/>
          </a:xfrm>
          <a:prstGeom prst="rect">
            <a:avLst/>
          </a:prstGeom>
          <a:solidFill>
            <a:srgbClr val="E6F6F7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4"/>
          <a:srcRect l="71" r="71"/>
          <a:stretch/>
        </p:blipFill>
        <p:spPr>
          <a:xfrm>
            <a:off x="7698622" y="4032829"/>
            <a:ext cx="1959486" cy="2347326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9753335" y="4032829"/>
            <a:ext cx="1959486" cy="2347326"/>
          </a:xfrm>
          <a:prstGeom prst="rect">
            <a:avLst/>
          </a:prstGeom>
          <a:solidFill>
            <a:srgbClr val="E6F6F7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5"/>
          <a:srcRect l="36" r="36"/>
          <a:stretch/>
        </p:blipFill>
        <p:spPr>
          <a:xfrm>
            <a:off x="9753335" y="4032829"/>
            <a:ext cx="1959486" cy="2347326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571357" y="3251352"/>
            <a:ext cx="7316198" cy="14620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570"/>
              </a:lnSpc>
              <a:buSzPct val="100000"/>
              <a:buChar char="•"/>
            </a:pPr>
            <a:r>
              <a:rPr lang="en-US" sz="1836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Texas Utility Scale Solar </a:t>
            </a:r>
          </a:p>
          <a:p>
            <a:pPr marL="242900" indent="-242900" algn="l">
              <a:lnSpc>
                <a:spcPts val="2570"/>
              </a:lnSpc>
              <a:spcBef>
                <a:spcPts val="1864"/>
              </a:spcBef>
              <a:buSzPct val="100000"/>
              <a:buChar char="•"/>
            </a:pPr>
            <a:r>
              <a:rPr lang="en-US" sz="1836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Ohio Solar Ground Mount and Carport</a:t>
            </a:r>
          </a:p>
          <a:p>
            <a:pPr marL="242900" indent="-242900" algn="l">
              <a:lnSpc>
                <a:spcPts val="2570"/>
              </a:lnSpc>
              <a:spcBef>
                <a:spcPts val="1864"/>
              </a:spcBef>
              <a:buSzPct val="100000"/>
              <a:buChar char="•"/>
            </a:pPr>
            <a:r>
              <a:rPr lang="en-US" sz="1836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California Solar, Battery Storage, EV Chargers</a:t>
            </a:r>
            <a:endParaRPr lang="en-US" dirty="0"/>
          </a:p>
        </p:txBody>
      </p:sp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933" y="1778051"/>
            <a:ext cx="4247088" cy="1161759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547149" y="1898253"/>
            <a:ext cx="4114655" cy="92135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420"/>
              </a:lnSpc>
              <a:buNone/>
            </a:pPr>
            <a:r>
              <a:rPr lang="en-US" sz="172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Client: national logistics provider with varying opportunities in different markets</a:t>
            </a:r>
            <a:endParaRPr lang="en-US" dirty="0"/>
          </a:p>
        </p:txBody>
      </p:sp>
      <p:pic>
        <p:nvPicPr>
          <p:cNvPr id="12" name="Object 5" descr="preencoded.png">
            <a:extLst>
              <a:ext uri="{FF2B5EF4-FFF2-40B4-BE49-F238E27FC236}">
                <a16:creationId xmlns:a16="http://schemas.microsoft.com/office/drawing/2014/main" id="{04DA7372-616F-0CB8-865D-B2F6D7AFEC8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094483" y="6570606"/>
            <a:ext cx="849712" cy="916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4056636" cy="6856286"/>
          </a:xfrm>
          <a:prstGeom prst="rect">
            <a:avLst/>
          </a:prstGeom>
          <a:solidFill>
            <a:srgbClr val="E6F6F7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Object 2"/>
          <p:cNvSpPr/>
          <p:nvPr/>
        </p:nvSpPr>
        <p:spPr>
          <a:xfrm>
            <a:off x="476131" y="2289108"/>
            <a:ext cx="3365279" cy="15953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4189"/>
              </a:lnSpc>
              <a:buNone/>
            </a:pPr>
            <a:r>
              <a:rPr lang="en-US" sz="3563" b="1" dirty="0">
                <a:solidFill>
                  <a:srgbClr val="333333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Solar </a:t>
            </a:r>
          </a:p>
          <a:p>
            <a:pPr algn="l">
              <a:lnSpc>
                <a:spcPts val="4189"/>
              </a:lnSpc>
              <a:buNone/>
            </a:pPr>
            <a:r>
              <a:rPr lang="en-US" sz="3563" b="1" dirty="0">
                <a:solidFill>
                  <a:srgbClr val="333333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Storage </a:t>
            </a:r>
            <a:br>
              <a:rPr lang="en-US" sz="3563" b="1" dirty="0">
                <a:solidFill>
                  <a:srgbClr val="333333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</a:br>
            <a:r>
              <a:rPr lang="en-US" sz="3563" b="1" dirty="0">
                <a:solidFill>
                  <a:srgbClr val="333333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EV Chargers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76131" y="4000406"/>
            <a:ext cx="3414751" cy="5332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895"/>
              </a:spcBef>
              <a:buNone/>
            </a:pPr>
            <a:r>
              <a:rPr lang="en-US" sz="1500" dirty="0">
                <a:solidFill>
                  <a:srgbClr val="000000">
                    <a:alpha val="6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In-Depth Example Project Opportunity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4717383" y="523744"/>
            <a:ext cx="3792002" cy="1798883"/>
          </a:xfrm>
          <a:prstGeom prst="rect">
            <a:avLst/>
          </a:prstGeom>
          <a:solidFill>
            <a:srgbClr val="FEFEFE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3"/>
          <a:srcRect t="73" b="73"/>
          <a:stretch/>
        </p:blipFill>
        <p:spPr>
          <a:xfrm>
            <a:off x="4717383" y="523744"/>
            <a:ext cx="3792002" cy="1798883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4717383" y="2417853"/>
            <a:ext cx="3792002" cy="3914689"/>
          </a:xfrm>
          <a:prstGeom prst="rect">
            <a:avLst/>
          </a:prstGeom>
          <a:solidFill>
            <a:srgbClr val="FEFEFE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4"/>
          <a:srcRect l="66" t="28" r="66" b="28"/>
          <a:stretch/>
        </p:blipFill>
        <p:spPr>
          <a:xfrm>
            <a:off x="4717383" y="2417853"/>
            <a:ext cx="3792002" cy="391468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5"/>
          <a:srcRect l="1" r="1"/>
          <a:stretch/>
        </p:blipFill>
        <p:spPr>
          <a:xfrm>
            <a:off x="8604611" y="523744"/>
            <a:ext cx="2923594" cy="3544683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8604611" y="4163653"/>
            <a:ext cx="2923594" cy="2168889"/>
          </a:xfrm>
          <a:prstGeom prst="rect">
            <a:avLst/>
          </a:prstGeom>
          <a:solidFill>
            <a:srgbClr val="F39C12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6"/>
          <a:srcRect t="157" b="157"/>
          <a:stretch/>
        </p:blipFill>
        <p:spPr>
          <a:xfrm>
            <a:off x="8604611" y="4163653"/>
            <a:ext cx="2923594" cy="2168889"/>
          </a:xfrm>
          <a:prstGeom prst="rect">
            <a:avLst/>
          </a:prstGeom>
        </p:spPr>
      </p:pic>
      <p:pic>
        <p:nvPicPr>
          <p:cNvPr id="12" name="Object 5" descr="preencoded.png">
            <a:extLst>
              <a:ext uri="{FF2B5EF4-FFF2-40B4-BE49-F238E27FC236}">
                <a16:creationId xmlns:a16="http://schemas.microsoft.com/office/drawing/2014/main" id="{2A940BFA-1D14-001F-6BCE-A0633C77D39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094483" y="6570606"/>
            <a:ext cx="849712" cy="916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A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992189"/>
            <a:ext cx="12188952" cy="3731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940"/>
              </a:lnSpc>
              <a:buNone/>
            </a:pPr>
            <a:r>
              <a:rPr lang="en-US" sz="2100" dirty="0">
                <a:solidFill>
                  <a:srgbClr val="FFFFFF">
                    <a:alpha val="5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REIMAGINING PORTFOLIO-BASED FINANCE STRATEGIES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716496" y="2482184"/>
            <a:ext cx="10755959" cy="18893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3720"/>
              </a:lnSpc>
              <a:spcBef>
                <a:spcPts val="902"/>
              </a:spcBef>
              <a:buNone/>
            </a:pPr>
            <a:r>
              <a:rPr lang="en-US" sz="3375" b="1" dirty="0">
                <a:solidFill>
                  <a:srgbClr val="000000"/>
                </a:solidFill>
                <a:latin typeface="Trocchi" pitchFamily="34" charset="0"/>
                <a:ea typeface="Trocchi" pitchFamily="34" charset="-122"/>
                <a:cs typeface="Trocchi" pitchFamily="34" charset="-120"/>
              </a:rPr>
              <a:t>A data-driven, AI-based approach allows us to bridge the gap and assess the value and risk of coupling different project types together and allow us to better see how to finance  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036BD4-D118-EB84-1B56-8910D0B73338}"/>
              </a:ext>
            </a:extLst>
          </p:cNvPr>
          <p:cNvCxnSpPr/>
          <p:nvPr/>
        </p:nvCxnSpPr>
        <p:spPr>
          <a:xfrm>
            <a:off x="2999179" y="4845269"/>
            <a:ext cx="6400800" cy="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1FAE6BF1-9673-9F82-9D96-BC3DF7BA5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94483" y="6570606"/>
            <a:ext cx="849712" cy="916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375</Words>
  <Application>Microsoft Office PowerPoint</Application>
  <PresentationFormat>Widescreen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Trocchi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WSGS Presentation</dc:title>
  <dc:subject>WSGS Presentation</dc:subject>
  <dc:creator>Jillian Caramanna</dc:creator>
  <cp:lastModifiedBy>Peter Fusaro</cp:lastModifiedBy>
  <cp:revision>3</cp:revision>
  <dcterms:created xsi:type="dcterms:W3CDTF">2024-03-04T15:43:05Z</dcterms:created>
  <dcterms:modified xsi:type="dcterms:W3CDTF">2024-03-04T19:50:18Z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1558839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