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452" r:id="rId6"/>
    <p:sldId id="453" r:id="rId7"/>
    <p:sldId id="454" r:id="rId8"/>
    <p:sldId id="457" r:id="rId9"/>
    <p:sldId id="455" r:id="rId10"/>
    <p:sldId id="450" r:id="rId11"/>
    <p:sldId id="456" r:id="rId12"/>
    <p:sldId id="458" r:id="rId13"/>
    <p:sldId id="459" r:id="rId14"/>
    <p:sldId id="460" r:id="rId15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ExtraLight" panose="020B0303030403020204" pitchFamily="34" charset="0"/>
      <p:regular r:id="rId21"/>
      <p:italic r:id="rId22"/>
    </p:embeddedFont>
    <p:embeddedFont>
      <p:font typeface="Source Sans Pro Light" panose="020B0403030403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125AD44-E823-409D-A606-16BA226D005F}">
          <p14:sldIdLst>
            <p14:sldId id="256"/>
            <p14:sldId id="452"/>
            <p14:sldId id="453"/>
            <p14:sldId id="454"/>
            <p14:sldId id="457"/>
            <p14:sldId id="455"/>
            <p14:sldId id="450"/>
            <p14:sldId id="456"/>
            <p14:sldId id="458"/>
            <p14:sldId id="459"/>
            <p14:sldId id="4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James" initials="" lastIdx="2" clrIdx="0"/>
  <p:cmAuthor id="1" name="Deleted user" initials="" lastIdx="3" clrIdx="1"/>
  <p:cmAuthor id="2" name="Tom James" initials="TJ" lastIdx="9" clrIdx="2">
    <p:extLst>
      <p:ext uri="{19B8F6BF-5375-455C-9EA6-DF929625EA0E}">
        <p15:presenceInfo xmlns:p15="http://schemas.microsoft.com/office/powerpoint/2012/main" userId="S::tom@XMachinaSustainableTechnolo.onmicrosoft.com::e1c63cde-8dc4-4908-a18a-51cdad87df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19B"/>
    <a:srgbClr val="CAD6DD"/>
    <a:srgbClr val="577790"/>
    <a:srgbClr val="63819A"/>
    <a:srgbClr val="55986D"/>
    <a:srgbClr val="029448"/>
    <a:srgbClr val="70A288"/>
    <a:srgbClr val="EEA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9E8DF-A416-EE46-BCB0-B4E7DDB32F53}" v="116" dt="2024-03-05T20:57:22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3"/>
    <p:restoredTop sz="94729"/>
  </p:normalViewPr>
  <p:slideViewPr>
    <p:cSldViewPr snapToGrid="0">
      <p:cViewPr varScale="1">
        <p:scale>
          <a:sx n="131" d="100"/>
          <a:sy n="131" d="100"/>
        </p:scale>
        <p:origin x="138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6272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4b73b2d54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4b73b2d54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8576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userDrawn="1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47700" y="2150850"/>
            <a:ext cx="826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" y="4663225"/>
            <a:ext cx="4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47700" y="58882"/>
            <a:ext cx="826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2" y="4663225"/>
            <a:ext cx="4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7B5DB9A7-DFDF-D0CB-9494-71BE8F528C55}"/>
              </a:ext>
            </a:extLst>
          </p:cNvPr>
          <p:cNvSpPr/>
          <p:nvPr userDrawn="1"/>
        </p:nvSpPr>
        <p:spPr>
          <a:xfrm>
            <a:off x="5412507" y="0"/>
            <a:ext cx="3731491" cy="514350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46000">
                <a:schemeClr val="bg1"/>
              </a:gs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571500" y="1233175"/>
            <a:ext cx="3888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ubTitle" idx="1"/>
          </p:nvPr>
        </p:nvSpPr>
        <p:spPr>
          <a:xfrm>
            <a:off x="571500" y="2803075"/>
            <a:ext cx="3888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8575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2" y="4663225"/>
            <a:ext cx="4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 hasCustomPrompt="1"/>
          </p:nvPr>
        </p:nvSpPr>
        <p:spPr>
          <a:xfrm>
            <a:off x="625500" y="1106125"/>
            <a:ext cx="8283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625500" y="3152225"/>
            <a:ext cx="8283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85750" algn="ctr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2pPr>
            <a:lvl3pPr marL="1371600" lvl="2" indent="-285750" algn="ctr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3pPr>
            <a:lvl4pPr marL="1828800" lvl="3" indent="-285750" algn="ctr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4pPr>
            <a:lvl5pPr marL="2286000" lvl="4" indent="-285750" algn="ctr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5pPr>
            <a:lvl6pPr marL="2743200" lvl="5" indent="-285750" algn="ctr">
              <a:spcBef>
                <a:spcPts val="1600"/>
              </a:spcBef>
              <a:spcAft>
                <a:spcPts val="0"/>
              </a:spcAft>
              <a:buSzPts val="900"/>
              <a:buChar char="■"/>
              <a:defRPr/>
            </a:lvl6pPr>
            <a:lvl7pPr marL="3200400" lvl="6" indent="-285750" algn="ctr">
              <a:spcBef>
                <a:spcPts val="1600"/>
              </a:spcBef>
              <a:spcAft>
                <a:spcPts val="0"/>
              </a:spcAft>
              <a:buSzPts val="900"/>
              <a:buChar char="●"/>
              <a:defRPr/>
            </a:lvl7pPr>
            <a:lvl8pPr marL="3657600" lvl="7" indent="-285750" algn="ctr">
              <a:spcBef>
                <a:spcPts val="1600"/>
              </a:spcBef>
              <a:spcAft>
                <a:spcPts val="0"/>
              </a:spcAft>
              <a:buSzPts val="900"/>
              <a:buChar char="○"/>
              <a:defRPr/>
            </a:lvl8pPr>
            <a:lvl9pPr marL="4114800" lvl="8" indent="-285750" algn="ctr">
              <a:spcBef>
                <a:spcPts val="1600"/>
              </a:spcBef>
              <a:spcAft>
                <a:spcPts val="1600"/>
              </a:spcAft>
              <a:buSzPts val="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2" y="4663225"/>
            <a:ext cx="4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2" y="4663225"/>
            <a:ext cx="4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7700" y="54798"/>
            <a:ext cx="826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-19"/>
            <a:ext cx="457202" cy="5143520"/>
          </a:xfrm>
          <a:prstGeom prst="rect">
            <a:avLst/>
          </a:prstGeom>
          <a:solidFill>
            <a:srgbClr val="638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/>
          <p:nvPr/>
        </p:nvSpPr>
        <p:spPr>
          <a:xfrm rot="-5400201" flipH="1">
            <a:off x="-2343100" y="2407200"/>
            <a:ext cx="51435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Gradient </a:t>
            </a: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Geothermal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647700" y="1025175"/>
            <a:ext cx="8260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EAA09"/>
              </a:buClr>
              <a:buSzPts val="1300"/>
              <a:buFont typeface="Source Sans Pro"/>
              <a:buChar char="●"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EAA09"/>
              </a:buClr>
              <a:buSzPts val="900"/>
              <a:buFont typeface="Source Sans Pro"/>
              <a:buChar char="○"/>
              <a:defRPr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EAA09"/>
              </a:buClr>
              <a:buSzPts val="900"/>
              <a:buFont typeface="Source Sans Pro"/>
              <a:buChar char="■"/>
              <a:defRPr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EAA09"/>
              </a:buClr>
              <a:buSzPts val="900"/>
              <a:buFont typeface="Source Sans Pro"/>
              <a:buChar char="●"/>
              <a:defRPr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EAA09"/>
              </a:buClr>
              <a:buSzPts val="900"/>
              <a:buFont typeface="Source Sans Pro"/>
              <a:buChar char="○"/>
              <a:defRPr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EAA09"/>
              </a:buClr>
              <a:buSzPts val="900"/>
              <a:buFont typeface="Source Sans Pro"/>
              <a:buChar char="■"/>
              <a:defRPr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EAA09"/>
              </a:buClr>
              <a:buSzPts val="900"/>
              <a:buFont typeface="Source Sans Pro"/>
              <a:buChar char="●"/>
              <a:defRPr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2857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EEAA09"/>
              </a:buClr>
              <a:buSzPts val="900"/>
              <a:buFont typeface="Source Sans Pro"/>
              <a:buChar char="○"/>
              <a:defRPr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2857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EEAA09"/>
              </a:buClr>
              <a:buSzPts val="900"/>
              <a:buFont typeface="Source Sans Pro"/>
              <a:buChar char="■"/>
              <a:defRPr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" y="4663225"/>
            <a:ext cx="45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3C4177-70DF-F4F1-2684-272D849858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"/>
            <a:ext cx="457215" cy="45721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6" r:id="rId4"/>
    <p:sldLayoutId id="2147483658" r:id="rId5"/>
    <p:sldLayoutId id="214748365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aiso.com/documents/flexibleresourceshelprenewables_fastfacts.pdf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rge industrial plant in the desert&#10;&#10;Description automatically generated">
            <a:extLst>
              <a:ext uri="{FF2B5EF4-FFF2-40B4-BE49-F238E27FC236}">
                <a16:creationId xmlns:a16="http://schemas.microsoft.com/office/drawing/2014/main" id="{DAB7C327-CFB1-7861-7819-F02B5143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0" b="-14587"/>
          <a:stretch/>
        </p:blipFill>
        <p:spPr>
          <a:xfrm>
            <a:off x="0" y="0"/>
            <a:ext cx="9197340" cy="5143500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05C41E-24E0-DBC4-64B3-3F2A132C16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40" y="447702"/>
            <a:ext cx="3382688" cy="11833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33986"/>
            <a:ext cx="9144000" cy="1309513"/>
          </a:xfrm>
          <a:prstGeom prst="rect">
            <a:avLst/>
          </a:prstGeom>
          <a:solidFill>
            <a:srgbClr val="577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FDCEA-038E-BDB4-C5A5-894D76693DB5}"/>
              </a:ext>
            </a:extLst>
          </p:cNvPr>
          <p:cNvSpPr txBox="1"/>
          <p:nvPr/>
        </p:nvSpPr>
        <p:spPr>
          <a:xfrm>
            <a:off x="887448" y="4349318"/>
            <a:ext cx="4492982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Transforming Today’s Hydrocarbon Infrastructure for a Sustainable Geothermal Tomorrow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CD5576-14D4-54F1-D342-4B2FA6913E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40" y="447702"/>
            <a:ext cx="1183373" cy="1183373"/>
          </a:xfrm>
          <a:prstGeom prst="rect">
            <a:avLst/>
          </a:prstGeom>
        </p:spPr>
      </p:pic>
      <p:sp>
        <p:nvSpPr>
          <p:cNvPr id="12" name="Google Shape;70;p15">
            <a:extLst>
              <a:ext uri="{FF2B5EF4-FFF2-40B4-BE49-F238E27FC236}">
                <a16:creationId xmlns:a16="http://schemas.microsoft.com/office/drawing/2014/main" id="{CBE70AF7-5B4B-A5F1-383F-285BDB1CEA3D}"/>
              </a:ext>
            </a:extLst>
          </p:cNvPr>
          <p:cNvSpPr txBox="1">
            <a:spLocks/>
          </p:cNvSpPr>
          <p:nvPr/>
        </p:nvSpPr>
        <p:spPr>
          <a:xfrm>
            <a:off x="887448" y="3833986"/>
            <a:ext cx="69763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Fossil to Future: Transforming Traditional 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AC6FD-9325-8B68-72E9-019A3DCB3993}"/>
              </a:ext>
            </a:extLst>
          </p:cNvPr>
          <p:cNvSpPr txBox="1"/>
          <p:nvPr/>
        </p:nvSpPr>
        <p:spPr>
          <a:xfrm>
            <a:off x="6140562" y="4346092"/>
            <a:ext cx="30001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400" kern="1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Dr. Ben Burke</a:t>
            </a:r>
          </a:p>
          <a:p>
            <a:pPr marL="0" marR="0">
              <a:spcBef>
                <a:spcPts val="0"/>
              </a:spcBef>
            </a:pPr>
            <a:r>
              <a:rPr lang="en-US" kern="1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Wall Street Green</a:t>
            </a:r>
            <a:endParaRPr lang="en-US" sz="1400" kern="100" dirty="0">
              <a:solidFill>
                <a:schemeClr val="bg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r>
              <a:rPr lang="en-US" sz="1400" kern="10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March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E87A91-49E9-2ED7-770A-00CC70E588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739479"/>
            <a:ext cx="7772400" cy="40882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639E8E-67D4-ED49-D9F7-301A8D157F6C}"/>
              </a:ext>
            </a:extLst>
          </p:cNvPr>
          <p:cNvSpPr/>
          <p:nvPr/>
        </p:nvSpPr>
        <p:spPr>
          <a:xfrm>
            <a:off x="6406896" y="2267712"/>
            <a:ext cx="448056" cy="3040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8CE93-AF08-889C-E273-4AE0A76CC85D}"/>
              </a:ext>
            </a:extLst>
          </p:cNvPr>
          <p:cNvSpPr/>
          <p:nvPr/>
        </p:nvSpPr>
        <p:spPr>
          <a:xfrm>
            <a:off x="7893278" y="2284815"/>
            <a:ext cx="564921" cy="3040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1533D-A0FE-53D5-4E4F-FF29E387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27" y="29389"/>
            <a:ext cx="8260800" cy="572700"/>
          </a:xfrm>
        </p:spPr>
        <p:txBody>
          <a:bodyPr/>
          <a:lstStyle/>
          <a:p>
            <a:r>
              <a:rPr lang="en-US" dirty="0"/>
              <a:t>Renewable Capacity Factors &amp; Levelized Costs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041CD-B337-9CF5-D72C-43EBBE9ABA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283B3-1582-DF06-8AF5-77E045996C6D}"/>
              </a:ext>
            </a:extLst>
          </p:cNvPr>
          <p:cNvSpPr/>
          <p:nvPr/>
        </p:nvSpPr>
        <p:spPr>
          <a:xfrm>
            <a:off x="3222701" y="739479"/>
            <a:ext cx="5235498" cy="38568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A40CF-B4AD-E294-9693-F7EFAAFCA4E5}"/>
              </a:ext>
            </a:extLst>
          </p:cNvPr>
          <p:cNvSpPr/>
          <p:nvPr/>
        </p:nvSpPr>
        <p:spPr>
          <a:xfrm>
            <a:off x="5441794" y="739479"/>
            <a:ext cx="3016405" cy="385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5DB37A-411B-0D40-A9E2-8141613E1B25}"/>
              </a:ext>
            </a:extLst>
          </p:cNvPr>
          <p:cNvSpPr/>
          <p:nvPr/>
        </p:nvSpPr>
        <p:spPr>
          <a:xfrm>
            <a:off x="6982505" y="734867"/>
            <a:ext cx="1493982" cy="385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23A9DF-D1B1-C091-2CBA-167E2C7D52A0}"/>
              </a:ext>
            </a:extLst>
          </p:cNvPr>
          <p:cNvSpPr/>
          <p:nvPr/>
        </p:nvSpPr>
        <p:spPr>
          <a:xfrm>
            <a:off x="2688336" y="2267712"/>
            <a:ext cx="448056" cy="3040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196DF6-F71A-B470-F81F-14E7695679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474" y="0"/>
            <a:ext cx="567152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41EB4-A587-1DEA-A1EB-25299104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B3AF77-A20E-38F3-ECFD-32A60D6F40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6861A-43FF-EF5F-3808-48E8F49EBEDB}"/>
              </a:ext>
            </a:extLst>
          </p:cNvPr>
          <p:cNvSpPr txBox="1"/>
          <p:nvPr/>
        </p:nvSpPr>
        <p:spPr>
          <a:xfrm>
            <a:off x="647700" y="856215"/>
            <a:ext cx="24323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Traditional energy has historically delivered high standard of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Geothermal is a solution to decarbonize subsurface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Reuse of existing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Duck curve pricing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Geothermal-solar hybrid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LCOE of geothermal benefits from high capacity factors</a:t>
            </a:r>
          </a:p>
        </p:txBody>
      </p:sp>
    </p:spTree>
    <p:extLst>
      <p:ext uri="{BB962C8B-B14F-4D97-AF65-F5344CB8AC3E}">
        <p14:creationId xmlns:p14="http://schemas.microsoft.com/office/powerpoint/2010/main" val="77435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09C34-A07F-85F8-F12A-4530B678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 Sources of Energy in the Solar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8E6B0-D684-0C68-48E0-DBFF67CF43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54152-6353-2ADD-7AEA-2D9E35457F9B}"/>
              </a:ext>
            </a:extLst>
          </p:cNvPr>
          <p:cNvSpPr txBox="1"/>
          <p:nvPr/>
        </p:nvSpPr>
        <p:spPr>
          <a:xfrm>
            <a:off x="1213971" y="2725638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F1F1E-692B-FF0C-6312-F72E159627A5}"/>
              </a:ext>
            </a:extLst>
          </p:cNvPr>
          <p:cNvSpPr txBox="1"/>
          <p:nvPr/>
        </p:nvSpPr>
        <p:spPr>
          <a:xfrm>
            <a:off x="6998521" y="2466285"/>
            <a:ext cx="1787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Radioactive Decay</a:t>
            </a:r>
          </a:p>
        </p:txBody>
      </p:sp>
      <p:pic>
        <p:nvPicPr>
          <p:cNvPr id="1028" name="Picture 4" descr="An artist's conception shows the Kepler-10 system, home to two rocky planets. In the foreground is Kepler-10c, a planet that weighs 17 times as much as Earth and is more than twice as large in size. Planet formation theorists are challenged to explain how such a massive world could have formed. Credit: Harvard-Smithsonian Center for Astrophysics/David Aguilar ">
            <a:extLst>
              <a:ext uri="{FF2B5EF4-FFF2-40B4-BE49-F238E27FC236}">
                <a16:creationId xmlns:a16="http://schemas.microsoft.com/office/drawing/2014/main" id="{C2BEBF9F-B8AB-B35F-08B2-D417A0C54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0904" y="689315"/>
            <a:ext cx="4261826" cy="42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541724-4BBD-9809-C737-0B2CB1DB0CDC}"/>
              </a:ext>
            </a:extLst>
          </p:cNvPr>
          <p:cNvSpPr txBox="1"/>
          <p:nvPr/>
        </p:nvSpPr>
        <p:spPr>
          <a:xfrm>
            <a:off x="6752730" y="4593376"/>
            <a:ext cx="219413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Credit: NASA</a:t>
            </a: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exoplanets.nasa.gov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/news/160/mega-earth-messes-with-models/</a:t>
            </a:r>
          </a:p>
        </p:txBody>
      </p:sp>
    </p:spTree>
    <p:extLst>
      <p:ext uri="{BB962C8B-B14F-4D97-AF65-F5344CB8AC3E}">
        <p14:creationId xmlns:p14="http://schemas.microsoft.com/office/powerpoint/2010/main" val="125723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2366-50B7-F7B6-ECA6-361A17EB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Energy vs GDP Correlation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099DE-59C2-85EF-152D-601C85866A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A6BEFF-D08B-3D68-F023-8C29B1FD57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483" y="598130"/>
            <a:ext cx="6487044" cy="4398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B3C19E-8470-0488-C6D7-43F728C7F8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612" y="888059"/>
            <a:ext cx="3412275" cy="606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1259A3-8949-84CD-CBBE-06E221EEE9FC}"/>
              </a:ext>
            </a:extLst>
          </p:cNvPr>
          <p:cNvSpPr txBox="1"/>
          <p:nvPr/>
        </p:nvSpPr>
        <p:spPr>
          <a:xfrm>
            <a:off x="4125949" y="4963711"/>
            <a:ext cx="61220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visualizingenergy.org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/what-is-the-relationship-between-energy-use-and-economic-output/</a:t>
            </a:r>
          </a:p>
        </p:txBody>
      </p:sp>
    </p:spTree>
    <p:extLst>
      <p:ext uri="{BB962C8B-B14F-4D97-AF65-F5344CB8AC3E}">
        <p14:creationId xmlns:p14="http://schemas.microsoft.com/office/powerpoint/2010/main" val="94092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AFCD-55A5-454D-6DEC-3F7990FC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8882"/>
            <a:ext cx="4972515" cy="572700"/>
          </a:xfrm>
        </p:spPr>
        <p:txBody>
          <a:bodyPr/>
          <a:lstStyle/>
          <a:p>
            <a:r>
              <a:rPr lang="en-US" b="1" dirty="0"/>
              <a:t>Traditional Energy, </a:t>
            </a:r>
            <a:br>
              <a:rPr lang="en-US" b="1" dirty="0"/>
            </a:br>
            <a:r>
              <a:rPr lang="en-US" b="1" dirty="0"/>
              <a:t>                        Transitional 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266C15-41DD-D5EC-CF79-CD0D9BA9BB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7D7D1-B3A7-A2B9-AD0E-17B1E264A285}"/>
              </a:ext>
            </a:extLst>
          </p:cNvPr>
          <p:cNvSpPr txBox="1"/>
          <p:nvPr/>
        </p:nvSpPr>
        <p:spPr>
          <a:xfrm>
            <a:off x="647700" y="1260088"/>
            <a:ext cx="4972515" cy="2760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en-US" sz="2000" dirty="0"/>
              <a:t>Pathways for traditional energy in the energy transition:</a:t>
            </a:r>
          </a:p>
          <a:p>
            <a:pPr marL="285750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Connecting the dots from today’s carbon economy to tomorrow’s low-carbon and no-carbon economy</a:t>
            </a:r>
          </a:p>
          <a:p>
            <a:pPr marL="285750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Just transitions for workers</a:t>
            </a:r>
          </a:p>
          <a:p>
            <a:pPr marL="285750" indent="-285750">
              <a:lnSpc>
                <a:spcPts val="24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Smart reuse of existing facilities where appropriate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A06A6-C2D5-6633-265E-147AC9C430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9318E9-9828-8B0B-5079-592408AD021F}"/>
              </a:ext>
            </a:extLst>
          </p:cNvPr>
          <p:cNvSpPr txBox="1"/>
          <p:nvPr/>
        </p:nvSpPr>
        <p:spPr>
          <a:xfrm>
            <a:off x="5949951" y="4840744"/>
            <a:ext cx="9911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Bef>
                <a:spcPts val="200"/>
              </a:spcBef>
              <a:buClrTx/>
            </a:pPr>
            <a:r>
              <a:rPr lang="en-US" sz="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First Installation</a:t>
            </a:r>
            <a:endParaRPr lang="en-US" sz="8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20514-D574-E5E8-2501-690C738C71D3}"/>
              </a:ext>
            </a:extLst>
          </p:cNvPr>
          <p:cNvSpPr txBox="1"/>
          <p:nvPr/>
        </p:nvSpPr>
        <p:spPr>
          <a:xfrm>
            <a:off x="7646228" y="4859183"/>
            <a:ext cx="1497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spcBef>
                <a:spcPts val="200"/>
              </a:spcBef>
              <a:buClrTx/>
            </a:pPr>
            <a:r>
              <a:rPr lang="en-US" sz="6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Blackburn Field</a:t>
            </a:r>
            <a:r>
              <a:rPr lang="en-US" sz="6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Eureka County, Nevada Installed April 2022</a:t>
            </a:r>
          </a:p>
        </p:txBody>
      </p:sp>
    </p:spTree>
    <p:extLst>
      <p:ext uri="{BB962C8B-B14F-4D97-AF65-F5344CB8AC3E}">
        <p14:creationId xmlns:p14="http://schemas.microsoft.com/office/powerpoint/2010/main" val="265506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A4A1-7E8A-CE74-1E79-7EB34D02B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Sedimentary Geothermal Looks Like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AB5C90-24DC-497B-FE89-2DBE6BFE38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Google Shape;70;p15">
            <a:extLst>
              <a:ext uri="{FF2B5EF4-FFF2-40B4-BE49-F238E27FC236}">
                <a16:creationId xmlns:a16="http://schemas.microsoft.com/office/drawing/2014/main" id="{45107E78-AF9B-A64F-6290-00FA328DCD7D}"/>
              </a:ext>
            </a:extLst>
          </p:cNvPr>
          <p:cNvSpPr txBox="1">
            <a:spLocks/>
          </p:cNvSpPr>
          <p:nvPr/>
        </p:nvSpPr>
        <p:spPr>
          <a:xfrm>
            <a:off x="658850" y="448286"/>
            <a:ext cx="50234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9pPr>
          </a:lstStyle>
          <a:p>
            <a:r>
              <a:rPr lang="en" sz="1800" dirty="0">
                <a:solidFill>
                  <a:srgbClr val="57779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Proven technology and Proprietary Design</a:t>
            </a:r>
            <a:endParaRPr lang="en-US" sz="1800" dirty="0">
              <a:solidFill>
                <a:srgbClr val="57779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D09A43-F184-09FB-ECDD-53874C995AD6}"/>
              </a:ext>
            </a:extLst>
          </p:cNvPr>
          <p:cNvSpPr txBox="1"/>
          <p:nvPr/>
        </p:nvSpPr>
        <p:spPr>
          <a:xfrm>
            <a:off x="674929" y="877627"/>
            <a:ext cx="66848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Organic Rankine Cycle Generator</a:t>
            </a: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(ORC)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Low temperature Organic Rankine Cycle described in 1859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Off the shelf components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Requires minimum 2,000 bfd (4 </a:t>
            </a:r>
            <a:r>
              <a:rPr lang="en-US" sz="1200" dirty="0" err="1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lps</a:t>
            </a:r>
            <a:r>
              <a:rPr lang="en-US" sz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) / </a:t>
            </a: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150° </a:t>
            </a:r>
            <a:r>
              <a:rPr lang="en-US" sz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F (65° C)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HXC Sled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Proprietary Interconnect to transfer heat from oil field fluid to ORC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F1097-7CEC-16BC-725D-C138D11A03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"/>
          <a:stretch/>
        </p:blipFill>
        <p:spPr>
          <a:xfrm>
            <a:off x="457202" y="2322483"/>
            <a:ext cx="8686796" cy="2821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0B4C1A-347F-5EA6-D56C-17C4830FE633}"/>
              </a:ext>
            </a:extLst>
          </p:cNvPr>
          <p:cNvSpPr txBox="1"/>
          <p:nvPr/>
        </p:nvSpPr>
        <p:spPr>
          <a:xfrm>
            <a:off x="2841378" y="3665985"/>
            <a:ext cx="2051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750"/>
              </a:spcBef>
              <a:buClrTx/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ORC Generator</a:t>
            </a:r>
            <a:endParaRPr lang="en-US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58650-5046-3DA2-1CC5-69B4EF391BD1}"/>
              </a:ext>
            </a:extLst>
          </p:cNvPr>
          <p:cNvSpPr txBox="1"/>
          <p:nvPr/>
        </p:nvSpPr>
        <p:spPr>
          <a:xfrm>
            <a:off x="1048773" y="3665985"/>
            <a:ext cx="2051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750"/>
              </a:spcBef>
              <a:buClrTx/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Dry Cooler</a:t>
            </a:r>
            <a:endParaRPr lang="en-US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0B384-3C40-0E68-FD0D-49B9EE4CF346}"/>
              </a:ext>
            </a:extLst>
          </p:cNvPr>
          <p:cNvSpPr txBox="1"/>
          <p:nvPr/>
        </p:nvSpPr>
        <p:spPr>
          <a:xfrm>
            <a:off x="5442172" y="3652878"/>
            <a:ext cx="2051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750"/>
              </a:spcBef>
              <a:buClrTx/>
            </a:pPr>
            <a:r>
              <a:rPr lang="en-US" sz="1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HXC Sled</a:t>
            </a:r>
            <a:endParaRPr lang="en-US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95E2F-7BBA-2CEF-6430-687B6CDB492F}"/>
              </a:ext>
            </a:extLst>
          </p:cNvPr>
          <p:cNvSpPr txBox="1"/>
          <p:nvPr/>
        </p:nvSpPr>
        <p:spPr>
          <a:xfrm>
            <a:off x="6028639" y="3140258"/>
            <a:ext cx="2051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Bef>
                <a:spcPts val="750"/>
              </a:spcBef>
              <a:buClrTx/>
            </a:pPr>
            <a:r>
              <a:rPr lang="en-US" sz="12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Pump</a:t>
            </a:r>
            <a:endParaRPr lang="en-US" sz="12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672C2B-784A-6FD2-9716-183EA0A5DC43}"/>
              </a:ext>
            </a:extLst>
          </p:cNvPr>
          <p:cNvSpPr txBox="1"/>
          <p:nvPr/>
        </p:nvSpPr>
        <p:spPr>
          <a:xfrm>
            <a:off x="722960" y="2502603"/>
            <a:ext cx="384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spcBef>
                <a:spcPts val="200"/>
              </a:spcBef>
              <a:buClrTx/>
            </a:pPr>
            <a:r>
              <a:rPr lang="en-US" sz="1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Blackburn Field</a:t>
            </a:r>
            <a:r>
              <a:rPr lang="en-US" sz="16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Eureka County, Nevada Installed April 2022</a:t>
            </a:r>
          </a:p>
        </p:txBody>
      </p:sp>
    </p:spTree>
    <p:extLst>
      <p:ext uri="{BB962C8B-B14F-4D97-AF65-F5344CB8AC3E}">
        <p14:creationId xmlns:p14="http://schemas.microsoft.com/office/powerpoint/2010/main" val="185161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0B3C-C41D-1C9C-844B-D3C51CD6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58881"/>
            <a:ext cx="8496294" cy="1156601"/>
          </a:xfrm>
        </p:spPr>
        <p:txBody>
          <a:bodyPr/>
          <a:lstStyle/>
          <a:p>
            <a:r>
              <a:rPr lang="en-US" b="1" dirty="0"/>
              <a:t>Geothermal: </a:t>
            </a:r>
            <a:br>
              <a:rPr lang="en-US" b="1" dirty="0"/>
            </a:br>
            <a:r>
              <a:rPr lang="en-US" b="1" dirty="0"/>
              <a:t>                   A Pragmatic Approach to the Energy Transition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D4540-BFE6-34F4-B2BF-9E9E0A3121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pSp>
        <p:nvGrpSpPr>
          <p:cNvPr id="4" name="Google Shape;214;p32">
            <a:extLst>
              <a:ext uri="{FF2B5EF4-FFF2-40B4-BE49-F238E27FC236}">
                <a16:creationId xmlns:a16="http://schemas.microsoft.com/office/drawing/2014/main" id="{811FD4F0-6896-9725-C75D-932C06332C8C}"/>
              </a:ext>
            </a:extLst>
          </p:cNvPr>
          <p:cNvGrpSpPr/>
          <p:nvPr/>
        </p:nvGrpSpPr>
        <p:grpSpPr>
          <a:xfrm>
            <a:off x="4199927" y="1706884"/>
            <a:ext cx="4944073" cy="2220416"/>
            <a:chOff x="3764487" y="1894431"/>
            <a:chExt cx="5325838" cy="2391869"/>
          </a:xfrm>
        </p:grpSpPr>
        <p:grpSp>
          <p:nvGrpSpPr>
            <p:cNvPr id="5" name="Google Shape;215;p32">
              <a:extLst>
                <a:ext uri="{FF2B5EF4-FFF2-40B4-BE49-F238E27FC236}">
                  <a16:creationId xmlns:a16="http://schemas.microsoft.com/office/drawing/2014/main" id="{4C67E115-A326-D892-E1D6-DB467DABF3D8}"/>
                </a:ext>
              </a:extLst>
            </p:cNvPr>
            <p:cNvGrpSpPr/>
            <p:nvPr/>
          </p:nvGrpSpPr>
          <p:grpSpPr>
            <a:xfrm>
              <a:off x="3766678" y="1894431"/>
              <a:ext cx="5323647" cy="2391869"/>
              <a:chOff x="3766678" y="1894431"/>
              <a:chExt cx="5323647" cy="2391869"/>
            </a:xfrm>
          </p:grpSpPr>
          <p:pic>
            <p:nvPicPr>
              <p:cNvPr id="9" name="Google Shape;216;p32">
                <a:extLst>
                  <a:ext uri="{FF2B5EF4-FFF2-40B4-BE49-F238E27FC236}">
                    <a16:creationId xmlns:a16="http://schemas.microsoft.com/office/drawing/2014/main" id="{326185A7-3923-D684-76A6-5B78972E725A}"/>
                  </a:ext>
                </a:extLst>
              </p:cNvPr>
              <p:cNvPicPr preferRelativeResize="0"/>
              <p:nvPr/>
            </p:nvPicPr>
            <p:blipFill>
              <a:blip r:embed="rId2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66678" y="1894431"/>
                <a:ext cx="5323640" cy="229128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Google Shape;217;p32">
                <a:extLst>
                  <a:ext uri="{FF2B5EF4-FFF2-40B4-BE49-F238E27FC236}">
                    <a16:creationId xmlns:a16="http://schemas.microsoft.com/office/drawing/2014/main" id="{D6ABF1F9-5573-D3B0-7CFD-5909A64517C0}"/>
                  </a:ext>
                </a:extLst>
              </p:cNvPr>
              <p:cNvSpPr/>
              <p:nvPr/>
            </p:nvSpPr>
            <p:spPr>
              <a:xfrm>
                <a:off x="8907925" y="4039400"/>
                <a:ext cx="182400" cy="246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218;p32">
              <a:extLst>
                <a:ext uri="{FF2B5EF4-FFF2-40B4-BE49-F238E27FC236}">
                  <a16:creationId xmlns:a16="http://schemas.microsoft.com/office/drawing/2014/main" id="{2ED8FD09-4335-53CE-C6F6-533C58EFFD3A}"/>
                </a:ext>
              </a:extLst>
            </p:cNvPr>
            <p:cNvSpPr/>
            <p:nvPr/>
          </p:nvSpPr>
          <p:spPr>
            <a:xfrm>
              <a:off x="3764487" y="3129441"/>
              <a:ext cx="958800" cy="910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19;p32">
              <a:extLst>
                <a:ext uri="{FF2B5EF4-FFF2-40B4-BE49-F238E27FC236}">
                  <a16:creationId xmlns:a16="http://schemas.microsoft.com/office/drawing/2014/main" id="{ECFBF432-38FA-2E5D-7A31-8F231BA8B26A}"/>
                </a:ext>
              </a:extLst>
            </p:cNvPr>
            <p:cNvSpPr/>
            <p:nvPr/>
          </p:nvSpPr>
          <p:spPr>
            <a:xfrm>
              <a:off x="3790849" y="3462570"/>
              <a:ext cx="1411800" cy="446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0;p32">
              <a:extLst>
                <a:ext uri="{FF2B5EF4-FFF2-40B4-BE49-F238E27FC236}">
                  <a16:creationId xmlns:a16="http://schemas.microsoft.com/office/drawing/2014/main" id="{8A0A5EB0-EA85-5BE9-4FEF-F2E26A6595BA}"/>
                </a:ext>
              </a:extLst>
            </p:cNvPr>
            <p:cNvSpPr/>
            <p:nvPr/>
          </p:nvSpPr>
          <p:spPr>
            <a:xfrm>
              <a:off x="4049414" y="3592711"/>
              <a:ext cx="1411800" cy="446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1" name="Google Shape;209;p32">
            <a:extLst>
              <a:ext uri="{FF2B5EF4-FFF2-40B4-BE49-F238E27FC236}">
                <a16:creationId xmlns:a16="http://schemas.microsoft.com/office/drawing/2014/main" id="{876A9535-B787-FA44-73A7-8A0042E84C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694838"/>
              </p:ext>
            </p:extLst>
          </p:nvPr>
        </p:nvGraphicFramePr>
        <p:xfrm>
          <a:off x="520625" y="1833083"/>
          <a:ext cx="4184501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2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457200" lvl="0" indent="-311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77790"/>
                        </a:buClr>
                        <a:buSzPts val="1300"/>
                        <a:buFont typeface="Source Sans Pro"/>
                        <a:buChar char="●"/>
                      </a:pPr>
                      <a:r>
                        <a:rPr lang="en" sz="13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Massive # of Applicable Wells</a:t>
                      </a:r>
                      <a:endParaRPr sz="1300"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3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520,748</a:t>
                      </a:r>
                      <a:endParaRPr sz="1500">
                        <a:solidFill>
                          <a:schemeClr val="tx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Suitable for Geothermal Electricity Production</a:t>
                      </a:r>
                      <a:r>
                        <a:rPr lang="en" sz="1000" b="1" baseline="30000" dirty="0">
                          <a:solidFill>
                            <a:schemeClr val="dk1"/>
                          </a:solidFill>
                        </a:rPr>
                        <a:t>8</a:t>
                      </a:r>
                      <a:endParaRPr sz="1000" dirty="0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Google Shape;211;p32">
            <a:extLst>
              <a:ext uri="{FF2B5EF4-FFF2-40B4-BE49-F238E27FC236}">
                <a16:creationId xmlns:a16="http://schemas.microsoft.com/office/drawing/2014/main" id="{E8DB7AF5-9518-A1D6-FCC2-CF0FE42F2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647427"/>
              </p:ext>
            </p:extLst>
          </p:nvPr>
        </p:nvGraphicFramePr>
        <p:xfrm>
          <a:off x="520625" y="4323783"/>
          <a:ext cx="3774584" cy="7116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62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75">
                <a:tc gridSpan="3">
                  <a:txBody>
                    <a:bodyPr/>
                    <a:lstStyle/>
                    <a:p>
                      <a:pPr marL="457200" lvl="0" indent="-31115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77790"/>
                        </a:buClr>
                        <a:buSzPts val="1300"/>
                        <a:buFont typeface="Source Sans Pro"/>
                        <a:buChar char="●"/>
                      </a:pPr>
                      <a:r>
                        <a:rPr lang="en" sz="13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Meaningful GHG Reductions</a:t>
                      </a:r>
                      <a:endParaRPr sz="1300"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18.2M</a:t>
                      </a:r>
                      <a:endParaRPr sz="1500">
                        <a:solidFill>
                          <a:schemeClr val="tx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33363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Tons of CO2 emissions avoided</a:t>
                      </a:r>
                      <a:r>
                        <a:rPr lang="en" sz="1000" b="1" baseline="30000">
                          <a:solidFill>
                            <a:schemeClr val="dk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</a:t>
                      </a:r>
                      <a:endParaRPr sz="1000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oogle Shape;212;p32">
            <a:extLst>
              <a:ext uri="{FF2B5EF4-FFF2-40B4-BE49-F238E27FC236}">
                <a16:creationId xmlns:a16="http://schemas.microsoft.com/office/drawing/2014/main" id="{57194421-AA6F-7A86-841F-392E9AED7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62533"/>
              </p:ext>
            </p:extLst>
          </p:nvPr>
        </p:nvGraphicFramePr>
        <p:xfrm>
          <a:off x="520625" y="1150057"/>
          <a:ext cx="3918250" cy="71599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550">
                <a:tc gridSpan="4">
                  <a:txBody>
                    <a:bodyPr/>
                    <a:lstStyle/>
                    <a:p>
                      <a:pPr marL="457200" lvl="0" indent="-31115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77790"/>
                        </a:buClr>
                        <a:buSzPts val="1300"/>
                        <a:buFont typeface="Source Sans Pro"/>
                        <a:buChar char="●"/>
                      </a:pPr>
                      <a:r>
                        <a:rPr lang="en" sz="1300" b="1" baseline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Millions of</a:t>
                      </a:r>
                      <a:r>
                        <a:rPr lang="en" sz="13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Available Sites</a:t>
                      </a:r>
                      <a:endParaRPr sz="1300"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2.9M</a:t>
                      </a:r>
                      <a:endParaRPr sz="1500">
                        <a:solidFill>
                          <a:schemeClr val="tx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404813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404813" algn="l"/>
                        </a:tabLst>
                      </a:pPr>
                      <a:r>
                        <a:rPr lang="en" sz="10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Oil and gas wells in the US</a:t>
                      </a:r>
                      <a:endParaRPr sz="1000" dirty="0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oogle Shape;210;p32">
            <a:extLst>
              <a:ext uri="{FF2B5EF4-FFF2-40B4-BE49-F238E27FC236}">
                <a16:creationId xmlns:a16="http://schemas.microsoft.com/office/drawing/2014/main" id="{A4EF3F71-BDB9-9033-43EF-9428E865A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982559"/>
              </p:ext>
            </p:extLst>
          </p:nvPr>
        </p:nvGraphicFramePr>
        <p:xfrm>
          <a:off x="520625" y="2720570"/>
          <a:ext cx="4051375" cy="7116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113">
                <a:tc gridSpan="3">
                  <a:txBody>
                    <a:bodyPr/>
                    <a:lstStyle/>
                    <a:p>
                      <a:pPr marL="457200" lvl="0" indent="-31115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77790"/>
                        </a:buClr>
                        <a:buSzPts val="1300"/>
                        <a:buFont typeface="Source Sans Pro"/>
                        <a:buChar char="●"/>
                      </a:pPr>
                      <a:r>
                        <a:rPr lang="en" sz="13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Significant Generation Potential</a:t>
                      </a:r>
                      <a:endParaRPr sz="1300"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 13GW</a:t>
                      </a:r>
                      <a:endParaRPr sz="1500">
                        <a:solidFill>
                          <a:schemeClr val="tx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69863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Potential Power Generation</a:t>
                      </a:r>
                      <a:endParaRPr sz="1000">
                        <a:solidFill>
                          <a:schemeClr val="tx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Google Shape;210;p32">
            <a:extLst>
              <a:ext uri="{FF2B5EF4-FFF2-40B4-BE49-F238E27FC236}">
                <a16:creationId xmlns:a16="http://schemas.microsoft.com/office/drawing/2014/main" id="{3D943DCF-FB8C-96DF-3FEB-CD952671A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175471"/>
              </p:ext>
            </p:extLst>
          </p:nvPr>
        </p:nvGraphicFramePr>
        <p:xfrm>
          <a:off x="520625" y="3527285"/>
          <a:ext cx="5227031" cy="71164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113">
                <a:tc gridSpan="3">
                  <a:txBody>
                    <a:bodyPr/>
                    <a:lstStyle/>
                    <a:p>
                      <a:pPr marL="457200" lvl="0" indent="-31115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77790"/>
                        </a:buClr>
                        <a:buSzPts val="1300"/>
                        <a:buFont typeface="Source Sans Pro"/>
                        <a:buChar char="●"/>
                      </a:pPr>
                      <a:r>
                        <a:rPr lang="en" sz="13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Huge</a:t>
                      </a:r>
                      <a:r>
                        <a:rPr lang="en" sz="1300" b="1" baseline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en" sz="1300" b="1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Total Market Size</a:t>
                      </a:r>
                      <a:endParaRPr sz="1300" b="1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tx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$11.4B</a:t>
                      </a:r>
                      <a:endParaRPr sz="1500">
                        <a:solidFill>
                          <a:schemeClr val="tx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117475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Revenue for 13GW @ $100/MWh Current Total Market is $9.1B</a:t>
                      </a:r>
                      <a:endParaRPr sz="1000">
                        <a:solidFill>
                          <a:srgbClr val="FF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28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47699" y="58882"/>
            <a:ext cx="83925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Low Temp Geothermal Opportunity</a:t>
            </a:r>
            <a:endParaRPr dirty="0">
              <a:solidFill>
                <a:schemeClr val="bg1">
                  <a:lumMod val="50000"/>
                </a:schemeClr>
              </a:solidFill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Google Shape;70;p15">
            <a:extLst>
              <a:ext uri="{FF2B5EF4-FFF2-40B4-BE49-F238E27FC236}">
                <a16:creationId xmlns:a16="http://schemas.microsoft.com/office/drawing/2014/main" id="{25579AFD-B875-1E78-D979-F1906D4B5E70}"/>
              </a:ext>
            </a:extLst>
          </p:cNvPr>
          <p:cNvSpPr txBox="1">
            <a:spLocks/>
          </p:cNvSpPr>
          <p:nvPr/>
        </p:nvSpPr>
        <p:spPr>
          <a:xfrm>
            <a:off x="647699" y="537904"/>
            <a:ext cx="672465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Source Sans Pro ExtraLight"/>
              <a:buNone/>
              <a:defRPr sz="2800" b="0" i="0" u="none" strike="noStrike" cap="none">
                <a:solidFill>
                  <a:schemeClr val="dk2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9pPr>
          </a:lstStyle>
          <a:p>
            <a:r>
              <a:rPr lang="en-US" sz="1800" dirty="0">
                <a:solidFill>
                  <a:srgbClr val="57779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Not Geographically Limited and Ready to Scale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CD0DCC-8D43-53E2-D3BC-8B760D392826}"/>
              </a:ext>
            </a:extLst>
          </p:cNvPr>
          <p:cNvSpPr txBox="1"/>
          <p:nvPr/>
        </p:nvSpPr>
        <p:spPr>
          <a:xfrm>
            <a:off x="7779806" y="46592"/>
            <a:ext cx="13008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spcBef>
                <a:spcPts val="200"/>
              </a:spcBef>
              <a:buClrTx/>
            </a:pPr>
            <a:r>
              <a:rPr lang="en-US" sz="600">
                <a:solidFill>
                  <a:schemeClr val="bg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Preliminary and Confidential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D373C-2F3A-4735-B357-914BB57ABA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394" y="1738096"/>
            <a:ext cx="8169631" cy="20424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F2694C-4E7E-F8CD-CFC2-97500F192EEB}"/>
              </a:ext>
            </a:extLst>
          </p:cNvPr>
          <p:cNvSpPr txBox="1"/>
          <p:nvPr/>
        </p:nvSpPr>
        <p:spPr>
          <a:xfrm>
            <a:off x="957622" y="1324228"/>
            <a:ext cx="3406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800" b="1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Current High- and Medium-Temperature Geothermal Project Locations </a:t>
            </a:r>
          </a:p>
          <a:p>
            <a:pPr algn="ctr" defTabSz="685800">
              <a:buClrTx/>
            </a:pPr>
            <a:r>
              <a:rPr lang="en-US" sz="800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Geothermal Sites (USGS)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27BFF3-AF77-55B4-36A1-60E742BAAE52}"/>
              </a:ext>
            </a:extLst>
          </p:cNvPr>
          <p:cNvSpPr txBox="1"/>
          <p:nvPr/>
        </p:nvSpPr>
        <p:spPr>
          <a:xfrm>
            <a:off x="5159371" y="1324228"/>
            <a:ext cx="2821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800" b="1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Available Low-Temperature Geothermal Project Locations</a:t>
            </a:r>
            <a:r>
              <a:rPr lang="en-US" sz="800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</a:t>
            </a:r>
          </a:p>
          <a:p>
            <a:pPr algn="ctr" defTabSz="685800">
              <a:buClrTx/>
            </a:pPr>
            <a:r>
              <a:rPr lang="en-US" sz="800" kern="120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Available Geothermal Resources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DA7C0E6B-D22C-A558-4DB8-2DD9169A1F29}"/>
              </a:ext>
            </a:extLst>
          </p:cNvPr>
          <p:cNvSpPr txBox="1">
            <a:spLocks/>
          </p:cNvSpPr>
          <p:nvPr/>
        </p:nvSpPr>
        <p:spPr>
          <a:xfrm>
            <a:off x="841248" y="3994127"/>
            <a:ext cx="3642011" cy="7341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High and Medium-Temp Geothermal</a:t>
            </a: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Limited to areas where heat is above 300F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Geographically specific to the West and Southwest Region of the US</a:t>
            </a:r>
          </a:p>
          <a:p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7C84E-D199-FDC2-D585-7F48197052E8}"/>
              </a:ext>
            </a:extLst>
          </p:cNvPr>
          <p:cNvSpPr/>
          <p:nvPr/>
        </p:nvSpPr>
        <p:spPr>
          <a:xfrm>
            <a:off x="1374508" y="3780503"/>
            <a:ext cx="480032" cy="148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63776467-629B-99B6-F79B-9C91D22EBEFA}"/>
              </a:ext>
            </a:extLst>
          </p:cNvPr>
          <p:cNvSpPr txBox="1">
            <a:spLocks/>
          </p:cNvSpPr>
          <p:nvPr/>
        </p:nvSpPr>
        <p:spPr>
          <a:xfrm>
            <a:off x="4999069" y="3994127"/>
            <a:ext cx="3642011" cy="7341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b="1">
                <a:latin typeface="Source Sans Pro" panose="020B0503030403020204" pitchFamily="34" charset="0"/>
                <a:ea typeface="Source Sans Pro" panose="020B0503030403020204" pitchFamily="34" charset="0"/>
              </a:rPr>
              <a:t>Low-Temp Geothermal</a:t>
            </a: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: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Defined by areas where heat is above 160F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Geographically spread out throughout the US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>
                <a:latin typeface="Source Sans Pro" panose="020B0503030403020204" pitchFamily="34" charset="0"/>
                <a:ea typeface="Source Sans Pro" panose="020B0503030403020204" pitchFamily="34" charset="0"/>
              </a:rPr>
              <a:t>Corresponds Well to Regions of Oil and Gas Extraction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0083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8B51-A7B9-98AA-70F7-6113C6339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The Duck Curve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D8DED-B4F8-5A03-54FC-452A1D4B60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2050" name="Picture 2" descr="Yellow cute Duck animal kawaii cartoon | Poster">
            <a:extLst>
              <a:ext uri="{FF2B5EF4-FFF2-40B4-BE49-F238E27FC236}">
                <a16:creationId xmlns:a16="http://schemas.microsoft.com/office/drawing/2014/main" id="{16D09C31-4FD8-2BDF-D86C-EF712E192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8619" y="3365298"/>
            <a:ext cx="1240433" cy="12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1E4A45-EB15-9BBB-3D93-3C0B1EEF0B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71" y="577128"/>
            <a:ext cx="4742015" cy="2729306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CE5BFD-230F-9C42-AEDD-AF7F0B6F5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953" y="2394074"/>
            <a:ext cx="4904606" cy="241210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47C247-FB23-B690-4655-3DA43F30B908}"/>
              </a:ext>
            </a:extLst>
          </p:cNvPr>
          <p:cNvSpPr txBox="1"/>
          <p:nvPr/>
        </p:nvSpPr>
        <p:spPr>
          <a:xfrm>
            <a:off x="569643" y="316758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Source: CAISO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3D5C3-A256-1B76-7F29-1F158000A59A}"/>
              </a:ext>
            </a:extLst>
          </p:cNvPr>
          <p:cNvSpPr txBox="1"/>
          <p:nvPr/>
        </p:nvSpPr>
        <p:spPr>
          <a:xfrm>
            <a:off x="457202" y="4845268"/>
            <a:ext cx="70475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CAISO: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https://www.caiso.com/documents/flexibleresourceshelprenewables_fastfacts.pdf</a:t>
            </a:r>
            <a:endParaRPr lang="en-US" sz="7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Thunder Said Energy: https://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thundersaidenergy.com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/downloads/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</a:rPr>
              <a:t>california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-electricity-prices-by-hour/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FD36FB-7831-8AE1-D5AC-C68A78ED068B}"/>
              </a:ext>
            </a:extLst>
          </p:cNvPr>
          <p:cNvSpPr txBox="1"/>
          <p:nvPr/>
        </p:nvSpPr>
        <p:spPr>
          <a:xfrm>
            <a:off x="6902760" y="4794053"/>
            <a:ext cx="2206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Source: Thunder Said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A9BA1-13FE-6817-E2EE-964693D74796}"/>
              </a:ext>
            </a:extLst>
          </p:cNvPr>
          <p:cNvSpPr txBox="1"/>
          <p:nvPr/>
        </p:nvSpPr>
        <p:spPr>
          <a:xfrm>
            <a:off x="5813460" y="1258912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bigger duck belly means lower </a:t>
            </a:r>
          </a:p>
          <a:p>
            <a:r>
              <a:rPr lang="en-US" dirty="0"/>
              <a:t>prices on daytime electricity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59C57A-8BB7-8175-C64B-7C8D3791AF07}"/>
              </a:ext>
            </a:extLst>
          </p:cNvPr>
          <p:cNvCxnSpPr>
            <a:stCxn id="10" idx="1"/>
          </p:cNvCxnSpPr>
          <p:nvPr/>
        </p:nvCxnSpPr>
        <p:spPr>
          <a:xfrm flipH="1">
            <a:off x="4080953" y="1520522"/>
            <a:ext cx="1732507" cy="493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97FD11-28D2-C088-6850-C45493FB4173}"/>
              </a:ext>
            </a:extLst>
          </p:cNvPr>
          <p:cNvCxnSpPr>
            <a:cxnSpLocks/>
          </p:cNvCxnSpPr>
          <p:nvPr/>
        </p:nvCxnSpPr>
        <p:spPr>
          <a:xfrm flipH="1">
            <a:off x="6533256" y="1882675"/>
            <a:ext cx="369504" cy="17174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0A56DF-0835-5C38-9360-E81E4EA62058}"/>
              </a:ext>
            </a:extLst>
          </p:cNvPr>
          <p:cNvGrpSpPr/>
          <p:nvPr/>
        </p:nvGrpSpPr>
        <p:grpSpPr>
          <a:xfrm>
            <a:off x="1858594" y="3276626"/>
            <a:ext cx="1620485" cy="1559357"/>
            <a:chOff x="1858594" y="3276626"/>
            <a:chExt cx="1620485" cy="155935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833E0DA-A21A-05B2-83F8-E2D9E1AF9210}"/>
                </a:ext>
              </a:extLst>
            </p:cNvPr>
            <p:cNvSpPr/>
            <p:nvPr/>
          </p:nvSpPr>
          <p:spPr>
            <a:xfrm>
              <a:off x="1858594" y="3276626"/>
              <a:ext cx="1620485" cy="1559357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4FE9E19-AE52-3F84-D018-81ABD8574E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5754" y="3444585"/>
              <a:ext cx="1067581" cy="119194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104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2036-2D46-12DD-C172-E20D2CB88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the Duck Curve: Geothermal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A2C60-353A-A853-1FEB-D919E6E973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45074-19F5-727B-D1DB-0CCFAE681C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56" y="631582"/>
            <a:ext cx="7187184" cy="4201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D66CA6-3CB1-6A0C-DBA4-66B9BD8B0F4B}"/>
              </a:ext>
            </a:extLst>
          </p:cNvPr>
          <p:cNvSpPr txBox="1"/>
          <p:nvPr/>
        </p:nvSpPr>
        <p:spPr>
          <a:xfrm>
            <a:off x="1271016" y="4663225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Feb 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FF0986-0DDF-843D-38CF-D92EA4A83E24}"/>
              </a:ext>
            </a:extLst>
          </p:cNvPr>
          <p:cNvSpPr txBox="1"/>
          <p:nvPr/>
        </p:nvSpPr>
        <p:spPr>
          <a:xfrm>
            <a:off x="3041904" y="4663224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Feb 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DC571-0E92-E133-5E84-D7EDE1F764AA}"/>
              </a:ext>
            </a:extLst>
          </p:cNvPr>
          <p:cNvSpPr txBox="1"/>
          <p:nvPr/>
        </p:nvSpPr>
        <p:spPr>
          <a:xfrm>
            <a:off x="4817945" y="4668512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Feb 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DEC4F-DD01-3997-3D38-9228F7D47403}"/>
              </a:ext>
            </a:extLst>
          </p:cNvPr>
          <p:cNvSpPr txBox="1"/>
          <p:nvPr/>
        </p:nvSpPr>
        <p:spPr>
          <a:xfrm>
            <a:off x="6588833" y="4663223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Feb 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14B60-AA25-2275-C20B-60E79F7808B3}"/>
              </a:ext>
            </a:extLst>
          </p:cNvPr>
          <p:cNvSpPr txBox="1"/>
          <p:nvPr/>
        </p:nvSpPr>
        <p:spPr>
          <a:xfrm>
            <a:off x="7040881" y="2609699"/>
            <a:ext cx="1956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Green</a:t>
            </a:r>
            <a:r>
              <a:rPr lang="en-US" dirty="0"/>
              <a:t> = Actual Blackburn </a:t>
            </a:r>
          </a:p>
          <a:p>
            <a:r>
              <a:rPr lang="en-US" dirty="0"/>
              <a:t>Power Generation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 = Modeled Solar Generation from NREL </a:t>
            </a:r>
            <a:r>
              <a:rPr lang="en-US" dirty="0" err="1"/>
              <a:t>PvWatts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858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XMC">
      <a:dk1>
        <a:srgbClr val="231F20"/>
      </a:dk1>
      <a:lt1>
        <a:srgbClr val="FFFFFF"/>
      </a:lt1>
      <a:dk2>
        <a:srgbClr val="595959"/>
      </a:dk2>
      <a:lt2>
        <a:srgbClr val="8AB7EF"/>
      </a:lt2>
      <a:accent1>
        <a:srgbClr val="99DA7B"/>
      </a:accent1>
      <a:accent2>
        <a:srgbClr val="75CABD"/>
      </a:accent2>
      <a:accent3>
        <a:srgbClr val="DB615D"/>
      </a:accent3>
      <a:accent4>
        <a:srgbClr val="F7E36B"/>
      </a:accent4>
      <a:accent5>
        <a:srgbClr val="E2AC3C"/>
      </a:accent5>
      <a:accent6>
        <a:srgbClr val="83AF82"/>
      </a:accent6>
      <a:hlink>
        <a:srgbClr val="7C7C7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80281c-07a6-4c83-95d9-583aabc73a4e" xsi:nil="true"/>
    <lcf76f155ced4ddcb4097134ff3c332f xmlns="4a5ec973-e67e-4913-a0d5-f8a30d09116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7ED613D20B0541BCCFC7BFC8936530" ma:contentTypeVersion="15" ma:contentTypeDescription="Create a new document." ma:contentTypeScope="" ma:versionID="2f1e33937aa0549508deb996cd98ed69">
  <xsd:schema xmlns:xsd="http://www.w3.org/2001/XMLSchema" xmlns:xs="http://www.w3.org/2001/XMLSchema" xmlns:p="http://schemas.microsoft.com/office/2006/metadata/properties" xmlns:ns2="4a5ec973-e67e-4913-a0d5-f8a30d091165" xmlns:ns3="8c80281c-07a6-4c83-95d9-583aabc73a4e" targetNamespace="http://schemas.microsoft.com/office/2006/metadata/properties" ma:root="true" ma:fieldsID="da7ee9393fb54771872427f7b48a6e9e" ns2:_="" ns3:_="">
    <xsd:import namespace="4a5ec973-e67e-4913-a0d5-f8a30d091165"/>
    <xsd:import namespace="8c80281c-07a6-4c83-95d9-583aabc73a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ec973-e67e-4913-a0d5-f8a30d091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deb71f3-a4e1-4260-bf08-6382ed871f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0281c-07a6-4c83-95d9-583aabc73a4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a081f90-726d-40ce-8963-a034f2e5339c}" ma:internalName="TaxCatchAll" ma:showField="CatchAllData" ma:web="8c80281c-07a6-4c83-95d9-583aabc73a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9687E1-28FE-4870-AC49-C6E5C18598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9165D-DBA2-4FE7-8953-497B9609016F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8c80281c-07a6-4c83-95d9-583aabc73a4e"/>
    <ds:schemaRef ds:uri="http://schemas.openxmlformats.org/package/2006/metadata/core-properties"/>
    <ds:schemaRef ds:uri="4a5ec973-e67e-4913-a0d5-f8a30d09116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BEFFA4-848E-4935-AD85-6FB8530E2248}">
  <ds:schemaRefs>
    <ds:schemaRef ds:uri="4a5ec973-e67e-4913-a0d5-f8a30d091165"/>
    <ds:schemaRef ds:uri="8c80281c-07a6-4c83-95d9-583aabc73a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484</Words>
  <Application>Microsoft Office PowerPoint</Application>
  <PresentationFormat>On-screen Show (16:9)</PresentationFormat>
  <Paragraphs>99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Source Sans Pro ExtraLight</vt:lpstr>
      <vt:lpstr>Source Sans Pro</vt:lpstr>
      <vt:lpstr>Arial</vt:lpstr>
      <vt:lpstr>Source Sans Pro Light</vt:lpstr>
      <vt:lpstr>Simple Light</vt:lpstr>
      <vt:lpstr>PowerPoint Presentation</vt:lpstr>
      <vt:lpstr>Two Sources of Energy in the Solar System</vt:lpstr>
      <vt:lpstr>The Energy vs GDP Correlation</vt:lpstr>
      <vt:lpstr>Traditional Energy,                          Transitional Energy</vt:lpstr>
      <vt:lpstr>What Sedimentary Geothermal Looks Like</vt:lpstr>
      <vt:lpstr>Geothermal:                     A Pragmatic Approach to the Energy Transition</vt:lpstr>
      <vt:lpstr>Low Temp Geothermal Opportunity</vt:lpstr>
      <vt:lpstr>Problem: The Duck Curve</vt:lpstr>
      <vt:lpstr>Solution to the Duck Curve: Geothermal</vt:lpstr>
      <vt:lpstr>Renewable Capacity Factors &amp; Levelized Costs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Transformational Energy Investing  for Sustainable Returns</dc:title>
  <dc:creator>jeremy linzee</dc:creator>
  <cp:lastModifiedBy>Peter Fusaro</cp:lastModifiedBy>
  <cp:revision>2</cp:revision>
  <dcterms:modified xsi:type="dcterms:W3CDTF">2024-03-09T14:53:50Z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0x010100AB7ED613D20B0541BCCFC7BFC8936530</vt:lpwstr>
  </property>
  <property fmtid="{D5CDD505-2E9C-101B-9397-08002B2CF9AE}" pid="3" name="MediaServiceImageTags">
    <vt:lpwstr/>
  </property>
</Properties>
</file>