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820" r:id="rId6"/>
    <p:sldId id="825" r:id="rId7"/>
    <p:sldId id="827" r:id="rId8"/>
    <p:sldId id="259" r:id="rId9"/>
    <p:sldId id="878" r:id="rId10"/>
    <p:sldId id="882" r:id="rId11"/>
    <p:sldId id="879" r:id="rId12"/>
    <p:sldId id="880" r:id="rId13"/>
    <p:sldId id="881" r:id="rId14"/>
    <p:sldId id="834" r:id="rId15"/>
    <p:sldId id="875" r:id="rId16"/>
    <p:sldId id="876" r:id="rId17"/>
    <p:sldId id="8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4" orient="horz" pos="3216" userDrawn="1">
          <p15:clr>
            <a:srgbClr val="A4A3A4"/>
          </p15:clr>
        </p15:guide>
        <p15:guide id="5" orient="horz" pos="340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1296" userDrawn="1">
          <p15:clr>
            <a:srgbClr val="A4A3A4"/>
          </p15:clr>
        </p15:guide>
        <p15:guide id="9" orient="horz" pos="2928" userDrawn="1">
          <p15:clr>
            <a:srgbClr val="A4A3A4"/>
          </p15:clr>
        </p15:guide>
        <p15:guide id="10" orient="horz" pos="2016" userDrawn="1">
          <p15:clr>
            <a:srgbClr val="A4A3A4"/>
          </p15:clr>
        </p15:guide>
        <p15:guide id="11" orient="horz" pos="3120" userDrawn="1">
          <p15:clr>
            <a:srgbClr val="A4A3A4"/>
          </p15:clr>
        </p15:guide>
        <p15:guide id="12" pos="1488" userDrawn="1">
          <p15:clr>
            <a:srgbClr val="A4A3A4"/>
          </p15:clr>
        </p15:guide>
        <p15:guide id="13" pos="408" userDrawn="1">
          <p15:clr>
            <a:srgbClr val="A4A3A4"/>
          </p15:clr>
        </p15:guide>
        <p15:guide id="14" orient="horz" pos="696" userDrawn="1">
          <p15:clr>
            <a:srgbClr val="A4A3A4"/>
          </p15:clr>
        </p15:guide>
        <p15:guide id="15" orient="horz" pos="1536" userDrawn="1">
          <p15:clr>
            <a:srgbClr val="A4A3A4"/>
          </p15:clr>
        </p15:guide>
        <p15:guide id="16" orient="horz" pos="2328" userDrawn="1">
          <p15:clr>
            <a:srgbClr val="A4A3A4"/>
          </p15:clr>
        </p15:guide>
        <p15:guide id="17" pos="1368" userDrawn="1">
          <p15:clr>
            <a:srgbClr val="A4A3A4"/>
          </p15:clr>
        </p15:guide>
        <p15:guide id="18" pos="4608" userDrawn="1">
          <p15:clr>
            <a:srgbClr val="A4A3A4"/>
          </p15:clr>
        </p15:guide>
        <p15:guide id="19" orient="horz" pos="3888" userDrawn="1">
          <p15:clr>
            <a:srgbClr val="A4A3A4"/>
          </p15:clr>
        </p15:guide>
        <p15:guide id="20" pos="4056" userDrawn="1">
          <p15:clr>
            <a:srgbClr val="A4A3A4"/>
          </p15:clr>
        </p15:guide>
        <p15:guide id="21" orient="horz" pos="1128" userDrawn="1">
          <p15:clr>
            <a:srgbClr val="A4A3A4"/>
          </p15:clr>
        </p15:guide>
        <p15:guide id="22" pos="3456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1080" userDrawn="1">
          <p15:clr>
            <a:srgbClr val="A4A3A4"/>
          </p15:clr>
        </p15:guide>
        <p15:guide id="25" orient="horz" pos="936" userDrawn="1">
          <p15:clr>
            <a:srgbClr val="A4A3A4"/>
          </p15:clr>
        </p15:guide>
        <p15:guide id="26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E48"/>
    <a:srgbClr val="1568A3"/>
    <a:srgbClr val="36A143"/>
    <a:srgbClr val="ADAEB3"/>
    <a:srgbClr val="7C7C7C"/>
    <a:srgbClr val="1187D4"/>
    <a:srgbClr val="2F8B3A"/>
    <a:srgbClr val="417348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1B72B-857E-4DC0-A577-F36420A7802F}" v="13" dt="2024-03-01T15:04:43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781"/>
  </p:normalViewPr>
  <p:slideViewPr>
    <p:cSldViewPr snapToGrid="0">
      <p:cViewPr varScale="1">
        <p:scale>
          <a:sx n="100" d="100"/>
          <a:sy n="100" d="100"/>
        </p:scale>
        <p:origin x="1218" y="96"/>
      </p:cViewPr>
      <p:guideLst>
        <p:guide orient="horz" pos="2160"/>
        <p:guide pos="3840"/>
        <p:guide orient="horz" pos="3504"/>
        <p:guide orient="horz" pos="3216"/>
        <p:guide orient="horz" pos="3408"/>
        <p:guide pos="288"/>
        <p:guide orient="horz" pos="504"/>
        <p:guide orient="horz" pos="1296"/>
        <p:guide orient="horz" pos="2928"/>
        <p:guide orient="horz" pos="2016"/>
        <p:guide orient="horz" pos="3120"/>
        <p:guide pos="1488"/>
        <p:guide pos="408"/>
        <p:guide orient="horz" pos="696"/>
        <p:guide orient="horz" pos="1536"/>
        <p:guide orient="horz" pos="2328"/>
        <p:guide pos="1368"/>
        <p:guide pos="4608"/>
        <p:guide orient="horz" pos="3888"/>
        <p:guide pos="4056"/>
        <p:guide orient="horz" pos="1128"/>
        <p:guide pos="3456"/>
        <p:guide orient="horz" pos="2448"/>
        <p:guide orient="horz" pos="1080"/>
        <p:guide orient="horz" pos="936"/>
        <p:guide pos="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5E1E-5635-904E-B52A-BA6B8F85AA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9C9F9-4168-B04A-91F1-9681ABBA9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9C9F9-4168-B04A-91F1-9681ABBA9F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A68EB5-05B9-730B-33F4-9AF2FC14A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DD73-DBFE-9AB7-9BAE-66BE7D905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19E71-4845-4546-E5FB-86797AC67A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AD888-A186-251A-E621-A7E69E827B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923" y="5933228"/>
            <a:ext cx="3566746" cy="516849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3C390E6-9FED-E6F6-9194-F66669515E33}"/>
              </a:ext>
            </a:extLst>
          </p:cNvPr>
          <p:cNvSpPr/>
          <p:nvPr userDrawn="1"/>
        </p:nvSpPr>
        <p:spPr>
          <a:xfrm rot="10800000" flipH="1">
            <a:off x="-2" y="2874656"/>
            <a:ext cx="509288" cy="852392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8705-5766-05B3-B7C2-43FA14D3F3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3B219-29C6-ACC4-C464-DBC8D0309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13A529-C02E-0D44-8FE3-35D5B8BFCE2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2766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F90223-E285-B88A-1A73-72E650C469BB}"/>
              </a:ext>
            </a:extLst>
          </p:cNvPr>
          <p:cNvGrpSpPr/>
          <p:nvPr userDrawn="1"/>
        </p:nvGrpSpPr>
        <p:grpSpPr>
          <a:xfrm>
            <a:off x="474562" y="6308198"/>
            <a:ext cx="11242876" cy="0"/>
            <a:chOff x="474562" y="6435522"/>
            <a:chExt cx="11242876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CF9097-1D17-B386-18AF-C8E3A2C9DA70}"/>
                </a:ext>
              </a:extLst>
            </p:cNvPr>
            <p:cNvCxnSpPr/>
            <p:nvPr userDrawn="1"/>
          </p:nvCxnSpPr>
          <p:spPr>
            <a:xfrm>
              <a:off x="474562" y="6435522"/>
              <a:ext cx="5621438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F36DFBB-9648-BAC3-A4AD-E6479A9965BC}"/>
                </a:ext>
              </a:extLst>
            </p:cNvPr>
            <p:cNvCxnSpPr/>
            <p:nvPr userDrawn="1"/>
          </p:nvCxnSpPr>
          <p:spPr>
            <a:xfrm>
              <a:off x="6096000" y="6435522"/>
              <a:ext cx="5621438" cy="0"/>
            </a:xfrm>
            <a:prstGeom prst="line">
              <a:avLst/>
            </a:prstGeom>
            <a:ln>
              <a:solidFill>
                <a:srgbClr val="41AE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D1F90-AB71-6D52-4A06-91ED08CE26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8123" y="6407341"/>
            <a:ext cx="1484040" cy="247340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2E36EBE-E25E-FCDB-19BD-4616843C4DFB}"/>
              </a:ext>
            </a:extLst>
          </p:cNvPr>
          <p:cNvSpPr/>
          <p:nvPr userDrawn="1"/>
        </p:nvSpPr>
        <p:spPr>
          <a:xfrm rot="10800000" flipH="1">
            <a:off x="472631" y="6308198"/>
            <a:ext cx="173620" cy="1736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65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8705-5766-05B3-B7C2-43FA14D3F3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3B219-29C6-ACC4-C464-DBC8D0309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3FA27B-9889-1366-2A3D-474D34657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78D97B-B315-4E28-4C5F-78CF8BBA0E31}"/>
              </a:ext>
            </a:extLst>
          </p:cNvPr>
          <p:cNvCxnSpPr/>
          <p:nvPr userDrawn="1"/>
        </p:nvCxnSpPr>
        <p:spPr>
          <a:xfrm>
            <a:off x="474562" y="6308198"/>
            <a:ext cx="5621438" cy="0"/>
          </a:xfrm>
          <a:prstGeom prst="line">
            <a:avLst/>
          </a:prstGeom>
          <a:ln>
            <a:solidFill>
              <a:srgbClr val="41AE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6A55E-58C9-BA93-6C4B-1A5858093F9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2766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A35BF-18EA-4258-6D4D-50608A5881F4}"/>
              </a:ext>
            </a:extLst>
          </p:cNvPr>
          <p:cNvCxnSpPr/>
          <p:nvPr userDrawn="1"/>
        </p:nvCxnSpPr>
        <p:spPr>
          <a:xfrm>
            <a:off x="6096000" y="6308198"/>
            <a:ext cx="56214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CF2EE0-725A-D550-CA70-1A245208D5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62" y="6416021"/>
            <a:ext cx="1484040" cy="24734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1AAB8FFD-B356-0345-FF50-5B5C96176A33}"/>
              </a:ext>
            </a:extLst>
          </p:cNvPr>
          <p:cNvSpPr/>
          <p:nvPr userDrawn="1"/>
        </p:nvSpPr>
        <p:spPr>
          <a:xfrm rot="10800000">
            <a:off x="11555391" y="6322669"/>
            <a:ext cx="173620" cy="1736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7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2D10-0BD0-F51C-1F18-4F39BB17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2B49-0801-76D9-E3FC-104E12BB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28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B926-E436-0227-970A-C4C0B06A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AA1E-6DCD-23A4-98DA-CFA2FAEB6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8E596-6A81-9A16-3F62-8026D967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9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0A4-2363-EEAB-6237-F69A4D90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2" y="184150"/>
            <a:ext cx="10515600" cy="754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16A06-6C71-95FD-BE54-04227CEC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B0A79-3739-27C4-9533-163249253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F4B91-5712-9387-DD2C-2977D1957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5DBC5-2BC7-BEB0-3617-CD30F55FD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05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E527-A376-E2AE-E3A5-F71F6EE1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29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4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851A-4B4E-4FBC-DBAF-5AE784CA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1500189"/>
            <a:ext cx="3932237" cy="842964"/>
          </a:xfrm>
        </p:spPr>
        <p:txBody>
          <a:bodyPr anchor="b"/>
          <a:lstStyle>
            <a:lvl1pPr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84EF4-ABA5-8016-91F3-9F7BD38C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0189"/>
            <a:ext cx="6172200" cy="45719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A869A-9624-851C-6F45-26C693A8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6024"/>
            <a:ext cx="3932237" cy="3528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261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34E6-C67F-9A0D-90C7-DE1DAFD4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1457325"/>
            <a:ext cx="3932237" cy="914982"/>
          </a:xfrm>
        </p:spPr>
        <p:txBody>
          <a:bodyPr anchor="b"/>
          <a:lstStyle>
            <a:lvl1pPr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F9A96-6357-917A-069E-72B8AA370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57325"/>
            <a:ext cx="6172200" cy="4403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0C445-B853-9668-1DD7-8CF9B643B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3174"/>
            <a:ext cx="3932237" cy="3528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38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79FD-687E-0522-CD7E-B8A10A72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3B532-2F84-505F-58F3-D9385050B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9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A68EB5-05B9-730B-33F4-9AF2FC14A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DD73-DBFE-9AB7-9BAE-66BE7D905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B40E0-3DC2-F0CB-328B-23A3E38512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68CC1-5040-D725-A735-1803850FBC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923" y="5933228"/>
            <a:ext cx="3566746" cy="516849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EBD5561-8D72-1079-DA99-AAD0D24244F1}"/>
              </a:ext>
            </a:extLst>
          </p:cNvPr>
          <p:cNvSpPr/>
          <p:nvPr userDrawn="1"/>
        </p:nvSpPr>
        <p:spPr>
          <a:xfrm rot="10800000" flipH="1">
            <a:off x="-2" y="2874656"/>
            <a:ext cx="509288" cy="852392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A68EB5-05B9-730B-33F4-9AF2FC14A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DD73-DBFE-9AB7-9BAE-66BE7D905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B40E0-3DC2-F0CB-328B-23A3E385121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422FC-7F09-7428-EC4D-A8D0EA7D32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923" y="5933228"/>
            <a:ext cx="3566746" cy="516849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BB908BDB-FFB0-9C28-24DD-ADBAAB45D135}"/>
              </a:ext>
            </a:extLst>
          </p:cNvPr>
          <p:cNvSpPr/>
          <p:nvPr userDrawn="1"/>
        </p:nvSpPr>
        <p:spPr>
          <a:xfrm rot="10800000" flipH="1">
            <a:off x="-2" y="2874656"/>
            <a:ext cx="509288" cy="852392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A68EB5-05B9-730B-33F4-9AF2FC14A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DD73-DBFE-9AB7-9BAE-66BE7D905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B40E0-3DC2-F0CB-328B-23A3E385121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FAFA4-08D3-801A-CB90-F6FC84D295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923" y="5933228"/>
            <a:ext cx="3566746" cy="516849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1B9E02BA-E38E-8840-5359-72E24FA8B618}"/>
              </a:ext>
            </a:extLst>
          </p:cNvPr>
          <p:cNvSpPr/>
          <p:nvPr userDrawn="1"/>
        </p:nvSpPr>
        <p:spPr>
          <a:xfrm rot="10800000" flipH="1">
            <a:off x="-2" y="2874656"/>
            <a:ext cx="509288" cy="852392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A68EB5-05B9-730B-33F4-9AF2FC14A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DD73-DBFE-9AB7-9BAE-66BE7D905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B40E0-3DC2-F0CB-328B-23A3E385121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330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4A383-69FF-063D-7BAD-ADCAD8B017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923" y="5933228"/>
            <a:ext cx="3566746" cy="516849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044AD225-CEA9-7499-343A-FFED35D08EAA}"/>
              </a:ext>
            </a:extLst>
          </p:cNvPr>
          <p:cNvSpPr/>
          <p:nvPr userDrawn="1"/>
        </p:nvSpPr>
        <p:spPr>
          <a:xfrm rot="10800000" flipH="1">
            <a:off x="0" y="1694249"/>
            <a:ext cx="509288" cy="852392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0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E69C8-D922-2889-9073-854B26B1CDAC}"/>
              </a:ext>
            </a:extLst>
          </p:cNvPr>
          <p:cNvSpPr/>
          <p:nvPr userDrawn="1"/>
        </p:nvSpPr>
        <p:spPr>
          <a:xfrm>
            <a:off x="-3" y="1"/>
            <a:ext cx="121920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16A06-6C71-95FD-BE54-04227CEC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864" y="5168317"/>
            <a:ext cx="4114800" cy="1092199"/>
          </a:xfrm>
        </p:spPr>
        <p:txBody>
          <a:bodyPr anchor="t">
            <a:no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B0A79-3739-27C4-9533-163249253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7494" y="4655244"/>
            <a:ext cx="3289683" cy="16597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4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5DBC5-2BC7-BEB0-3617-CD30F55FD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99050" y="4825039"/>
            <a:ext cx="1747823" cy="174782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100" b="1">
                <a:solidFill>
                  <a:schemeClr val="bg1"/>
                </a:solidFill>
              </a:defRPr>
            </a:lvl3pPr>
            <a:lvl4pPr>
              <a:defRPr sz="1050" b="1">
                <a:solidFill>
                  <a:schemeClr val="bg1"/>
                </a:solidFill>
              </a:defRPr>
            </a:lvl4pPr>
            <a:lvl5pPr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F6067-F3FB-2080-981C-FF430B61F0B7}"/>
              </a:ext>
            </a:extLst>
          </p:cNvPr>
          <p:cNvSpPr txBox="1"/>
          <p:nvPr userDrawn="1"/>
        </p:nvSpPr>
        <p:spPr>
          <a:xfrm>
            <a:off x="262485" y="3342970"/>
            <a:ext cx="1166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Making clean hydrogen competitive against fossil fuels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22265-22C7-41A7-1C24-1EEBF5945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1663127"/>
            <a:ext cx="7772400" cy="11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8F92-8CF3-312B-B184-EDDAD87E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FF1FE9-6FCE-C9AE-D909-70B1976F2640}"/>
              </a:ext>
            </a:extLst>
          </p:cNvPr>
          <p:cNvGrpSpPr/>
          <p:nvPr userDrawn="1"/>
        </p:nvGrpSpPr>
        <p:grpSpPr>
          <a:xfrm>
            <a:off x="472631" y="6308198"/>
            <a:ext cx="11279532" cy="346483"/>
            <a:chOff x="472631" y="6308198"/>
            <a:chExt cx="11279532" cy="346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1F4FF7-991A-5D63-1AE3-7F8F53BDA113}"/>
                </a:ext>
              </a:extLst>
            </p:cNvPr>
            <p:cNvGrpSpPr/>
            <p:nvPr userDrawn="1"/>
          </p:nvGrpSpPr>
          <p:grpSpPr>
            <a:xfrm>
              <a:off x="474562" y="6308198"/>
              <a:ext cx="11242876" cy="0"/>
              <a:chOff x="474562" y="6435522"/>
              <a:chExt cx="11242876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CF42E5D-94CB-2ACD-8E87-D4ED18225D2F}"/>
                  </a:ext>
                </a:extLst>
              </p:cNvPr>
              <p:cNvCxnSpPr/>
              <p:nvPr userDrawn="1"/>
            </p:nvCxnSpPr>
            <p:spPr>
              <a:xfrm>
                <a:off x="474562" y="6435522"/>
                <a:ext cx="5621438" cy="0"/>
              </a:xfrm>
              <a:prstGeom prst="line">
                <a:avLst/>
              </a:prstGeom>
              <a:ln>
                <a:solidFill>
                  <a:srgbClr val="41AE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98D4FA7-FB99-78E0-C0B9-112F274A775A}"/>
                  </a:ext>
                </a:extLst>
              </p:cNvPr>
              <p:cNvCxnSpPr/>
              <p:nvPr userDrawn="1"/>
            </p:nvCxnSpPr>
            <p:spPr>
              <a:xfrm>
                <a:off x="6096000" y="6435522"/>
                <a:ext cx="5621438" cy="0"/>
              </a:xfrm>
              <a:prstGeom prst="line">
                <a:avLst/>
              </a:prstGeom>
              <a:ln>
                <a:solidFill>
                  <a:srgbClr val="41AE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7AE577-01D4-3087-2B09-7AA330CC3F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68123" y="6407341"/>
              <a:ext cx="1484040" cy="247340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4086946-0FB5-D665-3588-7F8B5C38A20B}"/>
                </a:ext>
              </a:extLst>
            </p:cNvPr>
            <p:cNvSpPr/>
            <p:nvPr userDrawn="1"/>
          </p:nvSpPr>
          <p:spPr>
            <a:xfrm rot="10800000" flipH="1">
              <a:off x="472631" y="6308198"/>
              <a:ext cx="173620" cy="173620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45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A1C30-77F5-5649-B1E3-AB992D55FB54}"/>
              </a:ext>
            </a:extLst>
          </p:cNvPr>
          <p:cNvSpPr/>
          <p:nvPr userDrawn="1"/>
        </p:nvSpPr>
        <p:spPr>
          <a:xfrm>
            <a:off x="-3" y="1"/>
            <a:ext cx="121920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0BAB5-A22B-3D5C-103B-B6CA809D6E43}"/>
              </a:ext>
            </a:extLst>
          </p:cNvPr>
          <p:cNvGrpSpPr/>
          <p:nvPr userDrawn="1"/>
        </p:nvGrpSpPr>
        <p:grpSpPr>
          <a:xfrm>
            <a:off x="472631" y="6308198"/>
            <a:ext cx="11279532" cy="346483"/>
            <a:chOff x="472631" y="6308198"/>
            <a:chExt cx="11279532" cy="3464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18E69F-77ED-60F9-E277-A2BB7D982A08}"/>
                </a:ext>
              </a:extLst>
            </p:cNvPr>
            <p:cNvGrpSpPr/>
            <p:nvPr userDrawn="1"/>
          </p:nvGrpSpPr>
          <p:grpSpPr>
            <a:xfrm>
              <a:off x="474562" y="6308198"/>
              <a:ext cx="11242876" cy="0"/>
              <a:chOff x="474562" y="6435522"/>
              <a:chExt cx="11242876" cy="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33DC3C7-7FDB-6E34-87EC-66D3A44E7259}"/>
                  </a:ext>
                </a:extLst>
              </p:cNvPr>
              <p:cNvCxnSpPr/>
              <p:nvPr userDrawn="1"/>
            </p:nvCxnSpPr>
            <p:spPr>
              <a:xfrm>
                <a:off x="474562" y="6435522"/>
                <a:ext cx="5621438" cy="0"/>
              </a:xfrm>
              <a:prstGeom prst="line">
                <a:avLst/>
              </a:prstGeom>
              <a:ln>
                <a:solidFill>
                  <a:srgbClr val="41AE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EB8EA79-5AC6-B7CB-5158-B954B022E791}"/>
                  </a:ext>
                </a:extLst>
              </p:cNvPr>
              <p:cNvCxnSpPr/>
              <p:nvPr userDrawn="1"/>
            </p:nvCxnSpPr>
            <p:spPr>
              <a:xfrm>
                <a:off x="6096000" y="6435522"/>
                <a:ext cx="5621438" cy="0"/>
              </a:xfrm>
              <a:prstGeom prst="line">
                <a:avLst/>
              </a:prstGeom>
              <a:ln>
                <a:solidFill>
                  <a:srgbClr val="41AE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BACFBE-11EB-0038-D87D-94DB286FAA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68123" y="6407341"/>
              <a:ext cx="1484040" cy="24734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0DEE3BF-A578-36CB-B3C6-E1634C33782D}"/>
                </a:ext>
              </a:extLst>
            </p:cNvPr>
            <p:cNvSpPr/>
            <p:nvPr userDrawn="1"/>
          </p:nvSpPr>
          <p:spPr>
            <a:xfrm rot="10800000" flipH="1">
              <a:off x="472631" y="6308198"/>
              <a:ext cx="173620" cy="173620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93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A76ACA-B8DD-046D-F6C1-124BF581934C}"/>
              </a:ext>
            </a:extLst>
          </p:cNvPr>
          <p:cNvSpPr/>
          <p:nvPr userDrawn="1"/>
        </p:nvSpPr>
        <p:spPr>
          <a:xfrm>
            <a:off x="-3" y="1"/>
            <a:ext cx="121920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A38D9CE-BECC-39A4-B042-1A804ADD2C52}"/>
              </a:ext>
            </a:extLst>
          </p:cNvPr>
          <p:cNvSpPr/>
          <p:nvPr userDrawn="1"/>
        </p:nvSpPr>
        <p:spPr>
          <a:xfrm rot="10800000" flipH="1">
            <a:off x="-2" y="2874656"/>
            <a:ext cx="509288" cy="852392"/>
          </a:xfrm>
          <a:prstGeom prst="rtTriangl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198F2-1709-F056-81E9-52952B12DDDA}"/>
              </a:ext>
            </a:extLst>
          </p:cNvPr>
          <p:cNvGrpSpPr/>
          <p:nvPr userDrawn="1"/>
        </p:nvGrpSpPr>
        <p:grpSpPr>
          <a:xfrm>
            <a:off x="472631" y="6308198"/>
            <a:ext cx="11279532" cy="346483"/>
            <a:chOff x="472631" y="6308198"/>
            <a:chExt cx="11279532" cy="3464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60BB56-38E0-84F7-D8D1-2D04AE19A4FC}"/>
                </a:ext>
              </a:extLst>
            </p:cNvPr>
            <p:cNvGrpSpPr/>
            <p:nvPr userDrawn="1"/>
          </p:nvGrpSpPr>
          <p:grpSpPr>
            <a:xfrm>
              <a:off x="474562" y="6308198"/>
              <a:ext cx="11242876" cy="0"/>
              <a:chOff x="474562" y="6435522"/>
              <a:chExt cx="11242876" cy="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B7774DF-E308-CB27-0216-A9C79EE9D2B5}"/>
                  </a:ext>
                </a:extLst>
              </p:cNvPr>
              <p:cNvCxnSpPr/>
              <p:nvPr userDrawn="1"/>
            </p:nvCxnSpPr>
            <p:spPr>
              <a:xfrm>
                <a:off x="474562" y="6435522"/>
                <a:ext cx="5621438" cy="0"/>
              </a:xfrm>
              <a:prstGeom prst="line">
                <a:avLst/>
              </a:prstGeom>
              <a:ln>
                <a:solidFill>
                  <a:srgbClr val="41AE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FF6CD7B-6055-CA7D-F958-4C058F0469FD}"/>
                  </a:ext>
                </a:extLst>
              </p:cNvPr>
              <p:cNvCxnSpPr/>
              <p:nvPr userDrawn="1"/>
            </p:nvCxnSpPr>
            <p:spPr>
              <a:xfrm>
                <a:off x="6096000" y="6435522"/>
                <a:ext cx="5621438" cy="0"/>
              </a:xfrm>
              <a:prstGeom prst="line">
                <a:avLst/>
              </a:prstGeom>
              <a:ln>
                <a:solidFill>
                  <a:srgbClr val="41AE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3D36D3-AF7D-896C-874D-2A6338493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68123" y="6407341"/>
              <a:ext cx="1484040" cy="24734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F62E9FD-CCE9-BFBC-F1E0-8C4A67C6C9E0}"/>
                </a:ext>
              </a:extLst>
            </p:cNvPr>
            <p:cNvSpPr/>
            <p:nvPr userDrawn="1"/>
          </p:nvSpPr>
          <p:spPr>
            <a:xfrm rot="10800000" flipH="1">
              <a:off x="472631" y="6308198"/>
              <a:ext cx="173620" cy="173620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78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65D38-B90D-5720-FD65-4BB0145B969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6AE36-958C-E391-3C3F-2E569888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2" y="160443"/>
            <a:ext cx="10515600" cy="79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3074-A0EA-7E71-2073-17FC160D7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5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1" r:id="rId6"/>
    <p:sldLayoutId id="2147483650" r:id="rId7"/>
    <p:sldLayoutId id="2147483659" r:id="rId8"/>
    <p:sldLayoutId id="2147483668" r:id="rId9"/>
    <p:sldLayoutId id="2147483666" r:id="rId10"/>
    <p:sldLayoutId id="2147483667" r:id="rId11"/>
    <p:sldLayoutId id="2147483651" r:id="rId12"/>
    <p:sldLayoutId id="2147483660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DengXian" panose="02010600030101010101" pitchFamily="2" charset="-122"/>
          <a:ea typeface="DengXia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4CD75B-7342-8229-2EFA-FCF47C8699CD}"/>
              </a:ext>
            </a:extLst>
          </p:cNvPr>
          <p:cNvSpPr txBox="1"/>
          <p:nvPr/>
        </p:nvSpPr>
        <p:spPr>
          <a:xfrm>
            <a:off x="668222" y="1754083"/>
            <a:ext cx="763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Forecast for Green Hydrogen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9AAA1-5895-6CD0-C627-8CA2C14CA3C0}"/>
              </a:ext>
            </a:extLst>
          </p:cNvPr>
          <p:cNvSpPr txBox="1"/>
          <p:nvPr/>
        </p:nvSpPr>
        <p:spPr>
          <a:xfrm>
            <a:off x="837131" y="5485934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Dr. Paul Matter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Wall Street Green Summit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March 13, 2024</a:t>
            </a:r>
          </a:p>
        </p:txBody>
      </p:sp>
    </p:spTree>
    <p:extLst>
      <p:ext uri="{BB962C8B-B14F-4D97-AF65-F5344CB8AC3E}">
        <p14:creationId xmlns:p14="http://schemas.microsoft.com/office/powerpoint/2010/main" val="159925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F098-C37F-16FD-D886-BA7DF10A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" y="267556"/>
            <a:ext cx="6067939" cy="79234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Forecast for Green Hydrogen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469F0-E8E1-2F8C-FB86-1B3F69D23B7D}"/>
              </a:ext>
            </a:extLst>
          </p:cNvPr>
          <p:cNvSpPr txBox="1"/>
          <p:nvPr/>
        </p:nvSpPr>
        <p:spPr>
          <a:xfrm>
            <a:off x="661568" y="1455088"/>
            <a:ext cx="5140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Near-term: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Renewable tied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Smaller projects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Near existing users or blended with natural gas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Long-term: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Larger projects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Dedicated pipelines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Expanding applications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D5A2400-BDE8-8A89-77ED-606C78E89DE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9B80E96C-4941-23B4-AE35-BDD70A2E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95" y="1376541"/>
            <a:ext cx="4188966" cy="41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1CD9-9ED1-39DB-ED5C-58CB2BBD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97" y="272366"/>
            <a:ext cx="7630120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Power to Hydrogen’s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008CE-0866-1CA5-4D41-743B8F96C1AE}"/>
              </a:ext>
            </a:extLst>
          </p:cNvPr>
          <p:cNvSpPr txBox="1"/>
          <p:nvPr/>
        </p:nvSpPr>
        <p:spPr>
          <a:xfrm>
            <a:off x="1391855" y="2236367"/>
            <a:ext cx="325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180" dirty="0">
                <a:solidFill>
                  <a:srgbClr val="1568A3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10-kW Demo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20453-5611-B804-4261-537480DD0B24}"/>
              </a:ext>
            </a:extLst>
          </p:cNvPr>
          <p:cNvSpPr txBox="1"/>
          <p:nvPr/>
        </p:nvSpPr>
        <p:spPr>
          <a:xfrm>
            <a:off x="5560825" y="2224989"/>
            <a:ext cx="285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180" dirty="0">
                <a:solidFill>
                  <a:srgbClr val="1568A3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MW-scale Systems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F459E873-FB5E-8D59-9175-8C7E687253CF}"/>
              </a:ext>
            </a:extLst>
          </p:cNvPr>
          <p:cNvSpPr/>
          <p:nvPr/>
        </p:nvSpPr>
        <p:spPr>
          <a:xfrm rot="5400000">
            <a:off x="1348161" y="2668848"/>
            <a:ext cx="1619028" cy="1619028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E5125FD-0A96-C71B-5EC7-8CB3C5E83153}"/>
              </a:ext>
            </a:extLst>
          </p:cNvPr>
          <p:cNvSpPr/>
          <p:nvPr/>
        </p:nvSpPr>
        <p:spPr>
          <a:xfrm rot="5400000">
            <a:off x="5479225" y="2665291"/>
            <a:ext cx="1619028" cy="1619028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indoor, white, appliance, kitchen appliance&#10;&#10;Description automatically generated">
            <a:extLst>
              <a:ext uri="{FF2B5EF4-FFF2-40B4-BE49-F238E27FC236}">
                <a16:creationId xmlns:a16="http://schemas.microsoft.com/office/drawing/2014/main" id="{F7A90D2B-2202-CFA8-ED01-D7C2DDC0D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783" y="2827808"/>
            <a:ext cx="5621506" cy="3162097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3299D7C-C244-9BDB-7912-E5387FB6ACF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BD8D4E-0770-CDEF-7FA8-836F465B0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84" y="2839186"/>
            <a:ext cx="1689952" cy="29931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32AEA-5D79-AD12-698A-C7AA68F4E964}"/>
              </a:ext>
            </a:extLst>
          </p:cNvPr>
          <p:cNvSpPr txBox="1"/>
          <p:nvPr/>
        </p:nvSpPr>
        <p:spPr>
          <a:xfrm>
            <a:off x="724630" y="1025628"/>
            <a:ext cx="773641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Patented hybrid membrane / liquid alkaline design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Low-cost components and load following</a:t>
            </a:r>
          </a:p>
        </p:txBody>
      </p:sp>
    </p:spTree>
    <p:extLst>
      <p:ext uri="{BB962C8B-B14F-4D97-AF65-F5344CB8AC3E}">
        <p14:creationId xmlns:p14="http://schemas.microsoft.com/office/powerpoint/2010/main" val="260213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A079-FB64-073E-0FF9-237DD630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28" y="261918"/>
            <a:ext cx="5634760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Project Examples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09BF69-5F18-99FC-B91C-F2EFB61EE927}"/>
              </a:ext>
            </a:extLst>
          </p:cNvPr>
          <p:cNvGrpSpPr/>
          <p:nvPr/>
        </p:nvGrpSpPr>
        <p:grpSpPr>
          <a:xfrm>
            <a:off x="902568" y="1474167"/>
            <a:ext cx="3299065" cy="2221533"/>
            <a:chOff x="1165853" y="1543257"/>
            <a:chExt cx="3409012" cy="2295569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C39CA4C3-84B3-BE06-3370-9C8E49C955FB}"/>
                </a:ext>
              </a:extLst>
            </p:cNvPr>
            <p:cNvSpPr/>
            <p:nvPr/>
          </p:nvSpPr>
          <p:spPr>
            <a:xfrm rot="5400000">
              <a:off x="1281596" y="1543257"/>
              <a:ext cx="1619028" cy="1619027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51443D-C997-8708-7D86-B87193B2CD01}"/>
                </a:ext>
              </a:extLst>
            </p:cNvPr>
            <p:cNvGrpSpPr/>
            <p:nvPr/>
          </p:nvGrpSpPr>
          <p:grpSpPr>
            <a:xfrm>
              <a:off x="1165853" y="1678382"/>
              <a:ext cx="3409012" cy="2160444"/>
              <a:chOff x="1749958" y="1561313"/>
              <a:chExt cx="3953098" cy="2505256"/>
            </a:xfrm>
          </p:grpSpPr>
          <p:pic>
            <p:nvPicPr>
              <p:cNvPr id="4" name="Picture 3" descr="A picture containing bird, sitting, water, table&#10;&#10;Description automatically generated">
                <a:extLst>
                  <a:ext uri="{FF2B5EF4-FFF2-40B4-BE49-F238E27FC236}">
                    <a16:creationId xmlns:a16="http://schemas.microsoft.com/office/drawing/2014/main" id="{589C7DF0-C3F8-DE01-7336-7C3FB862C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0401" y="1561313"/>
                <a:ext cx="3642655" cy="250525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4B78FF-0DFD-63E0-394A-67FB85B46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49958" y="1992142"/>
                <a:ext cx="2986779" cy="1760514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CBAF11-6EE2-A17C-1376-035D00826B07}"/>
              </a:ext>
            </a:extLst>
          </p:cNvPr>
          <p:cNvGrpSpPr/>
          <p:nvPr/>
        </p:nvGrpSpPr>
        <p:grpSpPr>
          <a:xfrm>
            <a:off x="6334081" y="1433108"/>
            <a:ext cx="3196780" cy="2261603"/>
            <a:chOff x="1271548" y="3964909"/>
            <a:chExt cx="3303318" cy="2336975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0A3E7AC7-DD08-536C-D9EE-00367DCE6DE5}"/>
                </a:ext>
              </a:extLst>
            </p:cNvPr>
            <p:cNvSpPr/>
            <p:nvPr/>
          </p:nvSpPr>
          <p:spPr>
            <a:xfrm rot="5400000">
              <a:off x="1271548" y="3964909"/>
              <a:ext cx="1619028" cy="1619028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52921C-8ED4-74F2-AADD-F36B23A97ED4}"/>
                </a:ext>
              </a:extLst>
            </p:cNvPr>
            <p:cNvGrpSpPr/>
            <p:nvPr/>
          </p:nvGrpSpPr>
          <p:grpSpPr>
            <a:xfrm>
              <a:off x="1433568" y="4118255"/>
              <a:ext cx="3141298" cy="2183629"/>
              <a:chOff x="2060399" y="4187177"/>
              <a:chExt cx="3642655" cy="2532140"/>
            </a:xfrm>
          </p:grpSpPr>
          <p:pic>
            <p:nvPicPr>
              <p:cNvPr id="5" name="Picture 4" descr="A windmill next to a body of water&#10;&#10;Description automatically generated">
                <a:extLst>
                  <a:ext uri="{FF2B5EF4-FFF2-40B4-BE49-F238E27FC236}">
                    <a16:creationId xmlns:a16="http://schemas.microsoft.com/office/drawing/2014/main" id="{CA2F7BF8-3600-2E65-88A5-C5397E0F71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060399" y="4187177"/>
                <a:ext cx="3642655" cy="2532140"/>
              </a:xfrm>
              <a:prstGeom prst="rect">
                <a:avLst/>
              </a:prstGeom>
            </p:spPr>
          </p:pic>
          <p:pic>
            <p:nvPicPr>
              <p:cNvPr id="6" name="Picture 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D730B98-F253-7BD0-C44C-2F0264F3C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8112" y="4761684"/>
                <a:ext cx="1552278" cy="1438445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1275F7-30D8-96ED-F3AB-859400794F1B}"/>
              </a:ext>
            </a:extLst>
          </p:cNvPr>
          <p:cNvGrpSpPr/>
          <p:nvPr/>
        </p:nvGrpSpPr>
        <p:grpSpPr>
          <a:xfrm>
            <a:off x="885626" y="3826468"/>
            <a:ext cx="3310056" cy="2250250"/>
            <a:chOff x="5210499" y="3801220"/>
            <a:chExt cx="3420369" cy="2325243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0DDD4B40-CAC6-3F2D-1F01-388CA3354F26}"/>
                </a:ext>
              </a:extLst>
            </p:cNvPr>
            <p:cNvSpPr/>
            <p:nvPr/>
          </p:nvSpPr>
          <p:spPr>
            <a:xfrm rot="5400000">
              <a:off x="5210499" y="3801220"/>
              <a:ext cx="1619028" cy="1619028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0A925D4C-E22B-E1C3-48D8-4AD88EFC1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362" y="3942834"/>
              <a:ext cx="3263506" cy="218362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852FC6-30E9-B615-4FCF-B2FD3608D2D3}"/>
              </a:ext>
            </a:extLst>
          </p:cNvPr>
          <p:cNvGrpSpPr/>
          <p:nvPr/>
        </p:nvGrpSpPr>
        <p:grpSpPr>
          <a:xfrm>
            <a:off x="6270227" y="3843111"/>
            <a:ext cx="3292696" cy="2211485"/>
            <a:chOff x="5200451" y="1553641"/>
            <a:chExt cx="3402431" cy="2285186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FCE0F6A9-78EF-CA3E-E7D5-93E623FF4D7B}"/>
                </a:ext>
              </a:extLst>
            </p:cNvPr>
            <p:cNvSpPr/>
            <p:nvPr/>
          </p:nvSpPr>
          <p:spPr>
            <a:xfrm rot="5400000">
              <a:off x="5200451" y="1553641"/>
              <a:ext cx="1619028" cy="1619028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D72313-CE0D-9CD6-003A-3EBA9FF06663}"/>
                </a:ext>
              </a:extLst>
            </p:cNvPr>
            <p:cNvGrpSpPr/>
            <p:nvPr/>
          </p:nvGrpSpPr>
          <p:grpSpPr>
            <a:xfrm>
              <a:off x="5218462" y="1681153"/>
              <a:ext cx="3384420" cy="2157674"/>
              <a:chOff x="5680336" y="1564526"/>
              <a:chExt cx="3924580" cy="2502043"/>
            </a:xfrm>
          </p:grpSpPr>
          <p:pic>
            <p:nvPicPr>
              <p:cNvPr id="13" name="Picture 12" descr="A sign in front of a building&#10;&#10;Description automatically generated with medium confidence">
                <a:extLst>
                  <a:ext uri="{FF2B5EF4-FFF2-40B4-BE49-F238E27FC236}">
                    <a16:creationId xmlns:a16="http://schemas.microsoft.com/office/drawing/2014/main" id="{F60A5053-6943-0513-BBCE-F45C9983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5015" y="1564526"/>
                <a:ext cx="3759901" cy="2502043"/>
              </a:xfrm>
              <a:prstGeom prst="rect">
                <a:avLst/>
              </a:prstGeom>
            </p:spPr>
          </p:pic>
          <p:pic>
            <p:nvPicPr>
              <p:cNvPr id="15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5C2E4B8F-976E-DAEB-8751-4C2E254ED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80336" y="2600997"/>
                <a:ext cx="2043161" cy="1362107"/>
              </a:xfrm>
              <a:prstGeom prst="rect">
                <a:avLst/>
              </a:prstGeom>
            </p:spPr>
          </p:pic>
          <p:pic>
            <p:nvPicPr>
              <p:cNvPr id="17" name="Picture 16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E08626B1-26F8-02E2-664D-7AA168576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8835" y="1871148"/>
                <a:ext cx="3265444" cy="729849"/>
              </a:xfrm>
              <a:prstGeom prst="rect">
                <a:avLst/>
              </a:prstGeom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A407624-85DA-4AC9-786F-FA223AC248ED}"/>
              </a:ext>
            </a:extLst>
          </p:cNvPr>
          <p:cNvSpPr txBox="1"/>
          <p:nvPr/>
        </p:nvSpPr>
        <p:spPr>
          <a:xfrm>
            <a:off x="9750451" y="2292051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DengXian" panose="02010600030101010101" pitchFamily="2" charset="-122"/>
              </a:rPr>
              <a:t>Industrial H</a:t>
            </a:r>
            <a:r>
              <a:rPr lang="en-US" sz="1600" baseline="-25000" dirty="0">
                <a:latin typeface="Century Gothic" panose="020B0502020202020204" pitchFamily="34" charset="0"/>
                <a:ea typeface="DengXian" panose="02010600030101010101" pitchFamily="2" charset="-122"/>
              </a:rPr>
              <a:t>2</a:t>
            </a:r>
            <a:endParaRPr lang="en-US" sz="1600" dirty="0">
              <a:latin typeface="Century Gothic" panose="020B0502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08AE00-40C0-22DE-CE7C-E0BF34D88F47}"/>
              </a:ext>
            </a:extLst>
          </p:cNvPr>
          <p:cNvSpPr txBox="1"/>
          <p:nvPr/>
        </p:nvSpPr>
        <p:spPr>
          <a:xfrm>
            <a:off x="4253771" y="4737527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DengXian" panose="02010600030101010101" pitchFamily="2" charset="-122"/>
              </a:rPr>
              <a:t>Fueling Stations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7C73D6-72EA-5E30-2AE5-6D5C28540B13}"/>
              </a:ext>
            </a:extLst>
          </p:cNvPr>
          <p:cNvSpPr txBox="1"/>
          <p:nvPr/>
        </p:nvSpPr>
        <p:spPr>
          <a:xfrm>
            <a:off x="4291784" y="2406715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DengXian" panose="02010600030101010101" pitchFamily="2" charset="-122"/>
              </a:rPr>
              <a:t>Energy Storage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692762-4008-BE09-5928-B73F6E30F85D}"/>
              </a:ext>
            </a:extLst>
          </p:cNvPr>
          <p:cNvSpPr txBox="1"/>
          <p:nvPr/>
        </p:nvSpPr>
        <p:spPr>
          <a:xfrm>
            <a:off x="9700356" y="4718165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DengXian" panose="02010600030101010101" pitchFamily="2" charset="-122"/>
              </a:rPr>
              <a:t>High Pressure H</a:t>
            </a:r>
            <a:r>
              <a:rPr lang="en-US" sz="1600" baseline="-25000" dirty="0">
                <a:latin typeface="Century Gothic" panose="020B0502020202020204" pitchFamily="34" charset="0"/>
                <a:ea typeface="DengXian" panose="02010600030101010101" pitchFamily="2" charset="-122"/>
              </a:rPr>
              <a:t>2</a:t>
            </a:r>
            <a:endParaRPr lang="en-US" sz="1600" dirty="0">
              <a:latin typeface="Century Gothic" panose="020B0502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02A733E-C435-54AA-C3AA-49BA23EAAF98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BF30-3A75-A54B-BA5F-973480C8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81" y="310136"/>
            <a:ext cx="4979494" cy="6885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Projects Continued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5FC0EF-10B7-5B17-1314-1F7DB6054067}"/>
              </a:ext>
            </a:extLst>
          </p:cNvPr>
          <p:cNvGrpSpPr/>
          <p:nvPr/>
        </p:nvGrpSpPr>
        <p:grpSpPr>
          <a:xfrm>
            <a:off x="6215923" y="1375857"/>
            <a:ext cx="4847442" cy="567592"/>
            <a:chOff x="9133276" y="1884302"/>
            <a:chExt cx="7191506" cy="842061"/>
          </a:xfrm>
        </p:grpSpPr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AFA3C5E6-B00D-5754-4509-4A31AC35D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6767" y="1992463"/>
              <a:ext cx="1928611" cy="562180"/>
            </a:xfrm>
            <a:prstGeom prst="rect">
              <a:avLst/>
            </a:prstGeom>
          </p:spPr>
        </p:pic>
        <p:pic>
          <p:nvPicPr>
            <p:cNvPr id="15" name="Picture 1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F300B702-B86F-63CC-D758-30EC5490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3276" y="1884302"/>
              <a:ext cx="1638959" cy="8420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286832-FFC7-30EE-8D41-979D9B454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158" y="1951265"/>
              <a:ext cx="1084624" cy="708134"/>
            </a:xfrm>
            <a:prstGeom prst="rect">
              <a:avLst/>
            </a:prstGeom>
          </p:spPr>
        </p:pic>
        <p:pic>
          <p:nvPicPr>
            <p:cNvPr id="17" name="Graphic 14">
              <a:extLst>
                <a:ext uri="{FF2B5EF4-FFF2-40B4-BE49-F238E27FC236}">
                  <a16:creationId xmlns:a16="http://schemas.microsoft.com/office/drawing/2014/main" id="{94763276-98A3-23BA-E53F-8E6A8B4F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73147" y="1978668"/>
              <a:ext cx="1881692" cy="69319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8A3BBC-B96E-E020-8F6F-9938D43791C5}"/>
              </a:ext>
            </a:extLst>
          </p:cNvPr>
          <p:cNvGrpSpPr/>
          <p:nvPr/>
        </p:nvGrpSpPr>
        <p:grpSpPr>
          <a:xfrm>
            <a:off x="813915" y="2185281"/>
            <a:ext cx="4528119" cy="2922313"/>
            <a:chOff x="310294" y="1467502"/>
            <a:chExt cx="4528119" cy="2922313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80DF02D0-4DDF-24DD-6FD5-B9149A7DDE8F}"/>
                </a:ext>
              </a:extLst>
            </p:cNvPr>
            <p:cNvSpPr/>
            <p:nvPr/>
          </p:nvSpPr>
          <p:spPr>
            <a:xfrm rot="5400000">
              <a:off x="338369" y="1439427"/>
              <a:ext cx="2186898" cy="2243048"/>
            </a:xfrm>
            <a:prstGeom prst="rtTriangle">
              <a:avLst/>
            </a:prstGeom>
            <a:solidFill>
              <a:srgbClr val="41A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A picture containing outdoor object, sky, windmill, outdoor&#10;&#10;Description automatically generated">
              <a:extLst>
                <a:ext uri="{FF2B5EF4-FFF2-40B4-BE49-F238E27FC236}">
                  <a16:creationId xmlns:a16="http://schemas.microsoft.com/office/drawing/2014/main" id="{57BE9046-2F13-E5A2-3616-A870E8522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812" y="1666267"/>
              <a:ext cx="4260601" cy="2723548"/>
            </a:xfrm>
            <a:prstGeom prst="rect">
              <a:avLst/>
            </a:prstGeom>
          </p:spPr>
        </p:pic>
      </p:grp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EF828F6-1B60-3C36-CB62-464FEDB4EFCB}"/>
              </a:ext>
            </a:extLst>
          </p:cNvPr>
          <p:cNvSpPr/>
          <p:nvPr/>
        </p:nvSpPr>
        <p:spPr>
          <a:xfrm rot="5400000">
            <a:off x="6303100" y="2098104"/>
            <a:ext cx="2248461" cy="2422814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7301CC0-8C2A-BCE8-C20A-317CA814C301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F2E50A-1C3B-353B-8EC4-9D7363EDBA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944" y="1260414"/>
            <a:ext cx="2048500" cy="1024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B2DB8C2-E6CD-7031-2A16-0637589E78D0}"/>
              </a:ext>
            </a:extLst>
          </p:cNvPr>
          <p:cNvSpPr txBox="1"/>
          <p:nvPr/>
        </p:nvSpPr>
        <p:spPr>
          <a:xfrm>
            <a:off x="813915" y="5187684"/>
            <a:ext cx="5035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568A3"/>
                </a:solidFill>
                <a:latin typeface="Century Gothic" panose="020B0502020202020204" pitchFamily="34" charset="0"/>
              </a:rPr>
              <a:t>10-kW Pilot (2023)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Customer Need: Renewable compatible tech to produce H</a:t>
            </a:r>
            <a:r>
              <a:rPr lang="en-US" sz="1600" baseline="-25000" dirty="0">
                <a:latin typeface="Century Gothic" panose="020B0502020202020204" pitchFamily="34" charset="0"/>
              </a:rPr>
              <a:t>2</a:t>
            </a:r>
            <a:r>
              <a:rPr lang="en-US" sz="1600" dirty="0">
                <a:latin typeface="Century Gothic" panose="020B0502020202020204" pitchFamily="34" charset="0"/>
              </a:rPr>
              <a:t> for industrial customers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EDCE7-5C79-0573-955A-96C9FBA387E1}"/>
              </a:ext>
            </a:extLst>
          </p:cNvPr>
          <p:cNvSpPr txBox="1"/>
          <p:nvPr/>
        </p:nvSpPr>
        <p:spPr>
          <a:xfrm>
            <a:off x="5990040" y="5187684"/>
            <a:ext cx="5660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568A3"/>
                </a:solidFill>
                <a:latin typeface="Century Gothic" panose="020B0502020202020204" pitchFamily="34" charset="0"/>
              </a:rPr>
              <a:t>10-kW Pilot (2023) + MW-scale Pilot (2024)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Customer Need: Renewable compatible tech for various customer and industrial end 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EAC07-F5FF-A872-9B58-1AD4A1FCBE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301" y="2363263"/>
            <a:ext cx="4602064" cy="27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6B995-AB72-54A8-0F23-25F4AE1550E8}"/>
              </a:ext>
            </a:extLst>
          </p:cNvPr>
          <p:cNvSpPr txBox="1"/>
          <p:nvPr/>
        </p:nvSpPr>
        <p:spPr>
          <a:xfrm>
            <a:off x="1189304" y="2827678"/>
            <a:ext cx="4261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8177A-0C0C-A0C0-36DC-9B35DC59E7A6}"/>
              </a:ext>
            </a:extLst>
          </p:cNvPr>
          <p:cNvSpPr txBox="1"/>
          <p:nvPr/>
        </p:nvSpPr>
        <p:spPr>
          <a:xfrm>
            <a:off x="343930" y="6015676"/>
            <a:ext cx="564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Contact: Paul Matter, CEO, Paul@power-h2.com</a:t>
            </a:r>
          </a:p>
        </p:txBody>
      </p:sp>
    </p:spTree>
    <p:extLst>
      <p:ext uri="{BB962C8B-B14F-4D97-AF65-F5344CB8AC3E}">
        <p14:creationId xmlns:p14="http://schemas.microsoft.com/office/powerpoint/2010/main" val="206707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E4D1BAD-817B-F1E9-CB58-70DE3F86BAF7}"/>
              </a:ext>
            </a:extLst>
          </p:cNvPr>
          <p:cNvGrpSpPr/>
          <p:nvPr/>
        </p:nvGrpSpPr>
        <p:grpSpPr>
          <a:xfrm>
            <a:off x="6637219" y="4101485"/>
            <a:ext cx="1244251" cy="1336720"/>
            <a:chOff x="6698974" y="3930650"/>
            <a:chExt cx="1404636" cy="1509025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8F9793C-EB1F-9EDA-98E3-79D08BE01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7525" y="3930650"/>
              <a:ext cx="1067535" cy="1056206"/>
            </a:xfrm>
            <a:custGeom>
              <a:avLst/>
              <a:gdLst>
                <a:gd name="T0" fmla="*/ 1052 w 2065"/>
                <a:gd name="T1" fmla="*/ 1591 h 2438"/>
                <a:gd name="T2" fmla="*/ 1052 w 2065"/>
                <a:gd name="T3" fmla="*/ 1591 h 2438"/>
                <a:gd name="T4" fmla="*/ 982 w 2065"/>
                <a:gd name="T5" fmla="*/ 1494 h 2438"/>
                <a:gd name="T6" fmla="*/ 1282 w 2065"/>
                <a:gd name="T7" fmla="*/ 1336 h 2438"/>
                <a:gd name="T8" fmla="*/ 1342 w 2065"/>
                <a:gd name="T9" fmla="*/ 1382 h 2438"/>
                <a:gd name="T10" fmla="*/ 1052 w 2065"/>
                <a:gd name="T11" fmla="*/ 1591 h 2438"/>
                <a:gd name="T12" fmla="*/ 1835 w 2065"/>
                <a:gd name="T13" fmla="*/ 583 h 2438"/>
                <a:gd name="T14" fmla="*/ 1835 w 2065"/>
                <a:gd name="T15" fmla="*/ 583 h 2438"/>
                <a:gd name="T16" fmla="*/ 1860 w 2065"/>
                <a:gd name="T17" fmla="*/ 436 h 2438"/>
                <a:gd name="T18" fmla="*/ 1424 w 2065"/>
                <a:gd name="T19" fmla="*/ 0 h 2438"/>
                <a:gd name="T20" fmla="*/ 1057 w 2065"/>
                <a:gd name="T21" fmla="*/ 200 h 2438"/>
                <a:gd name="T22" fmla="*/ 819 w 2065"/>
                <a:gd name="T23" fmla="*/ 90 h 2438"/>
                <a:gd name="T24" fmla="*/ 507 w 2065"/>
                <a:gd name="T25" fmla="*/ 373 h 2438"/>
                <a:gd name="T26" fmla="*/ 436 w 2065"/>
                <a:gd name="T27" fmla="*/ 367 h 2438"/>
                <a:gd name="T28" fmla="*/ 0 w 2065"/>
                <a:gd name="T29" fmla="*/ 803 h 2438"/>
                <a:gd name="T30" fmla="*/ 383 w 2065"/>
                <a:gd name="T31" fmla="*/ 1236 h 2438"/>
                <a:gd name="T32" fmla="*/ 826 w 2065"/>
                <a:gd name="T33" fmla="*/ 1503 h 2438"/>
                <a:gd name="T34" fmla="*/ 859 w 2065"/>
                <a:gd name="T35" fmla="*/ 1695 h 2438"/>
                <a:gd name="T36" fmla="*/ 679 w 2065"/>
                <a:gd name="T37" fmla="*/ 2438 h 2438"/>
                <a:gd name="T38" fmla="*/ 1174 w 2065"/>
                <a:gd name="T39" fmla="*/ 2438 h 2438"/>
                <a:gd name="T40" fmla="*/ 1126 w 2065"/>
                <a:gd name="T41" fmla="*/ 1750 h 2438"/>
                <a:gd name="T42" fmla="*/ 1407 w 2065"/>
                <a:gd name="T43" fmla="*/ 1417 h 2438"/>
                <a:gd name="T44" fmla="*/ 1596 w 2065"/>
                <a:gd name="T45" fmla="*/ 1457 h 2438"/>
                <a:gd name="T46" fmla="*/ 2065 w 2065"/>
                <a:gd name="T47" fmla="*/ 987 h 2438"/>
                <a:gd name="T48" fmla="*/ 1835 w 2065"/>
                <a:gd name="T49" fmla="*/ 583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5" h="2438">
                  <a:moveTo>
                    <a:pt x="1052" y="1591"/>
                  </a:moveTo>
                  <a:lnTo>
                    <a:pt x="1052" y="1591"/>
                  </a:lnTo>
                  <a:cubicBezTo>
                    <a:pt x="1032" y="1591"/>
                    <a:pt x="1007" y="1549"/>
                    <a:pt x="982" y="1494"/>
                  </a:cubicBezTo>
                  <a:cubicBezTo>
                    <a:pt x="1098" y="1472"/>
                    <a:pt x="1201" y="1416"/>
                    <a:pt x="1282" y="1336"/>
                  </a:cubicBezTo>
                  <a:cubicBezTo>
                    <a:pt x="1300" y="1353"/>
                    <a:pt x="1321" y="1368"/>
                    <a:pt x="1342" y="1382"/>
                  </a:cubicBezTo>
                  <a:cubicBezTo>
                    <a:pt x="1226" y="1496"/>
                    <a:pt x="1090" y="1591"/>
                    <a:pt x="1052" y="1591"/>
                  </a:cubicBezTo>
                  <a:close/>
                  <a:moveTo>
                    <a:pt x="1835" y="583"/>
                  </a:moveTo>
                  <a:lnTo>
                    <a:pt x="1835" y="583"/>
                  </a:lnTo>
                  <a:cubicBezTo>
                    <a:pt x="1851" y="537"/>
                    <a:pt x="1860" y="488"/>
                    <a:pt x="1860" y="436"/>
                  </a:cubicBezTo>
                  <a:cubicBezTo>
                    <a:pt x="1860" y="195"/>
                    <a:pt x="1665" y="0"/>
                    <a:pt x="1424" y="0"/>
                  </a:cubicBezTo>
                  <a:cubicBezTo>
                    <a:pt x="1270" y="0"/>
                    <a:pt x="1135" y="80"/>
                    <a:pt x="1057" y="200"/>
                  </a:cubicBezTo>
                  <a:cubicBezTo>
                    <a:pt x="1000" y="133"/>
                    <a:pt x="914" y="90"/>
                    <a:pt x="819" y="90"/>
                  </a:cubicBezTo>
                  <a:cubicBezTo>
                    <a:pt x="656" y="90"/>
                    <a:pt x="522" y="214"/>
                    <a:pt x="507" y="373"/>
                  </a:cubicBezTo>
                  <a:cubicBezTo>
                    <a:pt x="484" y="369"/>
                    <a:pt x="460" y="367"/>
                    <a:pt x="436" y="367"/>
                  </a:cubicBezTo>
                  <a:cubicBezTo>
                    <a:pt x="195" y="367"/>
                    <a:pt x="0" y="562"/>
                    <a:pt x="0" y="803"/>
                  </a:cubicBezTo>
                  <a:cubicBezTo>
                    <a:pt x="0" y="1026"/>
                    <a:pt x="167" y="1210"/>
                    <a:pt x="383" y="1236"/>
                  </a:cubicBezTo>
                  <a:cubicBezTo>
                    <a:pt x="478" y="1385"/>
                    <a:pt x="640" y="1488"/>
                    <a:pt x="826" y="1503"/>
                  </a:cubicBezTo>
                  <a:cubicBezTo>
                    <a:pt x="850" y="1563"/>
                    <a:pt x="859" y="1629"/>
                    <a:pt x="859" y="1695"/>
                  </a:cubicBezTo>
                  <a:cubicBezTo>
                    <a:pt x="859" y="1817"/>
                    <a:pt x="731" y="2303"/>
                    <a:pt x="679" y="2438"/>
                  </a:cubicBezTo>
                  <a:lnTo>
                    <a:pt x="1174" y="2438"/>
                  </a:lnTo>
                  <a:cubicBezTo>
                    <a:pt x="1174" y="2438"/>
                    <a:pt x="1083" y="1865"/>
                    <a:pt x="1126" y="1750"/>
                  </a:cubicBezTo>
                  <a:cubicBezTo>
                    <a:pt x="1162" y="1655"/>
                    <a:pt x="1286" y="1512"/>
                    <a:pt x="1407" y="1417"/>
                  </a:cubicBezTo>
                  <a:cubicBezTo>
                    <a:pt x="1465" y="1442"/>
                    <a:pt x="1528" y="1457"/>
                    <a:pt x="1596" y="1457"/>
                  </a:cubicBezTo>
                  <a:cubicBezTo>
                    <a:pt x="1855" y="1457"/>
                    <a:pt x="2065" y="1246"/>
                    <a:pt x="2065" y="987"/>
                  </a:cubicBezTo>
                  <a:cubicBezTo>
                    <a:pt x="2065" y="815"/>
                    <a:pt x="1973" y="665"/>
                    <a:pt x="1835" y="583"/>
                  </a:cubicBezTo>
                  <a:close/>
                </a:path>
              </a:pathLst>
            </a:custGeom>
            <a:solidFill>
              <a:srgbClr val="41AE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9F6275-F324-69AA-BD0F-C4AC8D707BBC}"/>
                </a:ext>
              </a:extLst>
            </p:cNvPr>
            <p:cNvSpPr txBox="1"/>
            <p:nvPr/>
          </p:nvSpPr>
          <p:spPr>
            <a:xfrm>
              <a:off x="6698974" y="5057481"/>
              <a:ext cx="1404636" cy="382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DengXian" panose="02010600030101010101" pitchFamily="2" charset="-122"/>
                </a:rPr>
                <a:t>AMMONIA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3E925-7093-C78E-0027-E06C1068682F}"/>
              </a:ext>
            </a:extLst>
          </p:cNvPr>
          <p:cNvGrpSpPr/>
          <p:nvPr/>
        </p:nvGrpSpPr>
        <p:grpSpPr>
          <a:xfrm>
            <a:off x="8452933" y="3911599"/>
            <a:ext cx="1096775" cy="1526606"/>
            <a:chOff x="8369821" y="3716288"/>
            <a:chExt cx="1238150" cy="172338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6A17C0-2BD5-C6FB-0339-93101B88A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8139" y="3716288"/>
              <a:ext cx="887307" cy="1232468"/>
            </a:xfrm>
            <a:custGeom>
              <a:avLst/>
              <a:gdLst>
                <a:gd name="T0" fmla="*/ 1388 w 1541"/>
                <a:gd name="T1" fmla="*/ 1779 h 2142"/>
                <a:gd name="T2" fmla="*/ 1265 w 1541"/>
                <a:gd name="T3" fmla="*/ 1338 h 2142"/>
                <a:gd name="T4" fmla="*/ 1388 w 1541"/>
                <a:gd name="T5" fmla="*/ 1779 h 2142"/>
                <a:gd name="T6" fmla="*/ 1169 w 1541"/>
                <a:gd name="T7" fmla="*/ 1779 h 2142"/>
                <a:gd name="T8" fmla="*/ 1046 w 1541"/>
                <a:gd name="T9" fmla="*/ 1338 h 2142"/>
                <a:gd name="T10" fmla="*/ 1169 w 1541"/>
                <a:gd name="T11" fmla="*/ 1779 h 2142"/>
                <a:gd name="T12" fmla="*/ 951 w 1541"/>
                <a:gd name="T13" fmla="*/ 1779 h 2142"/>
                <a:gd name="T14" fmla="*/ 828 w 1541"/>
                <a:gd name="T15" fmla="*/ 1338 h 2142"/>
                <a:gd name="T16" fmla="*/ 951 w 1541"/>
                <a:gd name="T17" fmla="*/ 1779 h 2142"/>
                <a:gd name="T18" fmla="*/ 732 w 1541"/>
                <a:gd name="T19" fmla="*/ 1779 h 2142"/>
                <a:gd name="T20" fmla="*/ 609 w 1541"/>
                <a:gd name="T21" fmla="*/ 1338 h 2142"/>
                <a:gd name="T22" fmla="*/ 732 w 1541"/>
                <a:gd name="T23" fmla="*/ 1779 h 2142"/>
                <a:gd name="T24" fmla="*/ 1506 w 1541"/>
                <a:gd name="T25" fmla="*/ 1170 h 2142"/>
                <a:gd name="T26" fmla="*/ 456 w 1541"/>
                <a:gd name="T27" fmla="*/ 1205 h 2142"/>
                <a:gd name="T28" fmla="*/ 491 w 1541"/>
                <a:gd name="T29" fmla="*/ 2142 h 2142"/>
                <a:gd name="T30" fmla="*/ 1541 w 1541"/>
                <a:gd name="T31" fmla="*/ 2107 h 2142"/>
                <a:gd name="T32" fmla="*/ 1506 w 1541"/>
                <a:gd name="T33" fmla="*/ 1170 h 2142"/>
                <a:gd name="T34" fmla="*/ 769 w 1541"/>
                <a:gd name="T35" fmla="*/ 676 h 2142"/>
                <a:gd name="T36" fmla="*/ 1158 w 1541"/>
                <a:gd name="T37" fmla="*/ 649 h 2142"/>
                <a:gd name="T38" fmla="*/ 1484 w 1541"/>
                <a:gd name="T39" fmla="*/ 540 h 2142"/>
                <a:gd name="T40" fmla="*/ 943 w 1541"/>
                <a:gd name="T41" fmla="*/ 0 h 2142"/>
                <a:gd name="T42" fmla="*/ 583 w 1541"/>
                <a:gd name="T43" fmla="*/ 233 h 2142"/>
                <a:gd name="T44" fmla="*/ 459 w 1541"/>
                <a:gd name="T45" fmla="*/ 392 h 2142"/>
                <a:gd name="T46" fmla="*/ 275 w 1541"/>
                <a:gd name="T47" fmla="*/ 359 h 2142"/>
                <a:gd name="T48" fmla="*/ 113 w 1541"/>
                <a:gd name="T49" fmla="*/ 620 h 2142"/>
                <a:gd name="T50" fmla="*/ 63 w 1541"/>
                <a:gd name="T51" fmla="*/ 740 h 2142"/>
                <a:gd name="T52" fmla="*/ 280 w 1541"/>
                <a:gd name="T53" fmla="*/ 770 h 2142"/>
                <a:gd name="T54" fmla="*/ 316 w 1541"/>
                <a:gd name="T55" fmla="*/ 722 h 2142"/>
                <a:gd name="T56" fmla="*/ 346 w 1541"/>
                <a:gd name="T57" fmla="*/ 706 h 2142"/>
                <a:gd name="T58" fmla="*/ 769 w 1541"/>
                <a:gd name="T59" fmla="*/ 676 h 2142"/>
                <a:gd name="T60" fmla="*/ 356 w 1541"/>
                <a:gd name="T61" fmla="*/ 834 h 2142"/>
                <a:gd name="T62" fmla="*/ 0 w 1541"/>
                <a:gd name="T63" fmla="*/ 869 h 2142"/>
                <a:gd name="T64" fmla="*/ 35 w 1541"/>
                <a:gd name="T65" fmla="*/ 2142 h 2142"/>
                <a:gd name="T66" fmla="*/ 391 w 1541"/>
                <a:gd name="T67" fmla="*/ 2107 h 2142"/>
                <a:gd name="T68" fmla="*/ 356 w 1541"/>
                <a:gd name="T69" fmla="*/ 834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1" h="2142">
                  <a:moveTo>
                    <a:pt x="1388" y="1779"/>
                  </a:moveTo>
                  <a:lnTo>
                    <a:pt x="1388" y="1779"/>
                  </a:lnTo>
                  <a:lnTo>
                    <a:pt x="1265" y="1779"/>
                  </a:lnTo>
                  <a:lnTo>
                    <a:pt x="1265" y="1338"/>
                  </a:lnTo>
                  <a:lnTo>
                    <a:pt x="1388" y="1338"/>
                  </a:lnTo>
                  <a:lnTo>
                    <a:pt x="1388" y="1779"/>
                  </a:lnTo>
                  <a:close/>
                  <a:moveTo>
                    <a:pt x="1169" y="1779"/>
                  </a:moveTo>
                  <a:lnTo>
                    <a:pt x="1169" y="1779"/>
                  </a:lnTo>
                  <a:lnTo>
                    <a:pt x="1046" y="1779"/>
                  </a:lnTo>
                  <a:lnTo>
                    <a:pt x="1046" y="1338"/>
                  </a:lnTo>
                  <a:lnTo>
                    <a:pt x="1169" y="1338"/>
                  </a:lnTo>
                  <a:lnTo>
                    <a:pt x="1169" y="1779"/>
                  </a:lnTo>
                  <a:close/>
                  <a:moveTo>
                    <a:pt x="951" y="1779"/>
                  </a:moveTo>
                  <a:lnTo>
                    <a:pt x="951" y="1779"/>
                  </a:lnTo>
                  <a:lnTo>
                    <a:pt x="828" y="1779"/>
                  </a:lnTo>
                  <a:lnTo>
                    <a:pt x="828" y="1338"/>
                  </a:lnTo>
                  <a:lnTo>
                    <a:pt x="951" y="1338"/>
                  </a:lnTo>
                  <a:lnTo>
                    <a:pt x="951" y="1779"/>
                  </a:lnTo>
                  <a:close/>
                  <a:moveTo>
                    <a:pt x="732" y="1779"/>
                  </a:moveTo>
                  <a:lnTo>
                    <a:pt x="732" y="1779"/>
                  </a:lnTo>
                  <a:lnTo>
                    <a:pt x="609" y="1779"/>
                  </a:lnTo>
                  <a:lnTo>
                    <a:pt x="609" y="1338"/>
                  </a:lnTo>
                  <a:lnTo>
                    <a:pt x="732" y="1338"/>
                  </a:lnTo>
                  <a:lnTo>
                    <a:pt x="732" y="1779"/>
                  </a:lnTo>
                  <a:close/>
                  <a:moveTo>
                    <a:pt x="1506" y="1170"/>
                  </a:moveTo>
                  <a:lnTo>
                    <a:pt x="1506" y="1170"/>
                  </a:lnTo>
                  <a:lnTo>
                    <a:pt x="491" y="1170"/>
                  </a:lnTo>
                  <a:cubicBezTo>
                    <a:pt x="471" y="1170"/>
                    <a:pt x="456" y="1186"/>
                    <a:pt x="456" y="1205"/>
                  </a:cubicBezTo>
                  <a:lnTo>
                    <a:pt x="456" y="2107"/>
                  </a:lnTo>
                  <a:cubicBezTo>
                    <a:pt x="456" y="2126"/>
                    <a:pt x="471" y="2142"/>
                    <a:pt x="491" y="2142"/>
                  </a:cubicBezTo>
                  <a:lnTo>
                    <a:pt x="1506" y="2142"/>
                  </a:lnTo>
                  <a:cubicBezTo>
                    <a:pt x="1526" y="2142"/>
                    <a:pt x="1541" y="2126"/>
                    <a:pt x="1541" y="2107"/>
                  </a:cubicBezTo>
                  <a:lnTo>
                    <a:pt x="1541" y="1205"/>
                  </a:lnTo>
                  <a:cubicBezTo>
                    <a:pt x="1541" y="1186"/>
                    <a:pt x="1526" y="1170"/>
                    <a:pt x="1506" y="1170"/>
                  </a:cubicBezTo>
                  <a:close/>
                  <a:moveTo>
                    <a:pt x="769" y="676"/>
                  </a:moveTo>
                  <a:lnTo>
                    <a:pt x="769" y="676"/>
                  </a:lnTo>
                  <a:cubicBezTo>
                    <a:pt x="822" y="705"/>
                    <a:pt x="881" y="721"/>
                    <a:pt x="943" y="721"/>
                  </a:cubicBezTo>
                  <a:cubicBezTo>
                    <a:pt x="1021" y="721"/>
                    <a:pt x="1096" y="696"/>
                    <a:pt x="1158" y="649"/>
                  </a:cubicBezTo>
                  <a:cubicBezTo>
                    <a:pt x="1192" y="694"/>
                    <a:pt x="1245" y="721"/>
                    <a:pt x="1303" y="721"/>
                  </a:cubicBezTo>
                  <a:cubicBezTo>
                    <a:pt x="1403" y="721"/>
                    <a:pt x="1484" y="640"/>
                    <a:pt x="1484" y="540"/>
                  </a:cubicBezTo>
                  <a:cubicBezTo>
                    <a:pt x="1484" y="440"/>
                    <a:pt x="1403" y="359"/>
                    <a:pt x="1303" y="359"/>
                  </a:cubicBezTo>
                  <a:cubicBezTo>
                    <a:pt x="1302" y="161"/>
                    <a:pt x="1141" y="0"/>
                    <a:pt x="943" y="0"/>
                  </a:cubicBezTo>
                  <a:cubicBezTo>
                    <a:pt x="791" y="0"/>
                    <a:pt x="657" y="95"/>
                    <a:pt x="605" y="235"/>
                  </a:cubicBezTo>
                  <a:cubicBezTo>
                    <a:pt x="598" y="234"/>
                    <a:pt x="590" y="233"/>
                    <a:pt x="583" y="233"/>
                  </a:cubicBezTo>
                  <a:cubicBezTo>
                    <a:pt x="512" y="233"/>
                    <a:pt x="455" y="290"/>
                    <a:pt x="455" y="360"/>
                  </a:cubicBezTo>
                  <a:cubicBezTo>
                    <a:pt x="455" y="371"/>
                    <a:pt x="457" y="382"/>
                    <a:pt x="459" y="392"/>
                  </a:cubicBezTo>
                  <a:cubicBezTo>
                    <a:pt x="442" y="400"/>
                    <a:pt x="426" y="409"/>
                    <a:pt x="411" y="421"/>
                  </a:cubicBezTo>
                  <a:cubicBezTo>
                    <a:pt x="377" y="382"/>
                    <a:pt x="328" y="359"/>
                    <a:pt x="275" y="359"/>
                  </a:cubicBezTo>
                  <a:cubicBezTo>
                    <a:pt x="175" y="359"/>
                    <a:pt x="94" y="440"/>
                    <a:pt x="94" y="540"/>
                  </a:cubicBezTo>
                  <a:cubicBezTo>
                    <a:pt x="94" y="568"/>
                    <a:pt x="101" y="595"/>
                    <a:pt x="113" y="620"/>
                  </a:cubicBezTo>
                  <a:cubicBezTo>
                    <a:pt x="81" y="643"/>
                    <a:pt x="62" y="681"/>
                    <a:pt x="62" y="722"/>
                  </a:cubicBezTo>
                  <a:cubicBezTo>
                    <a:pt x="62" y="727"/>
                    <a:pt x="62" y="733"/>
                    <a:pt x="63" y="740"/>
                  </a:cubicBezTo>
                  <a:cubicBezTo>
                    <a:pt x="66" y="757"/>
                    <a:pt x="80" y="770"/>
                    <a:pt x="98" y="770"/>
                  </a:cubicBezTo>
                  <a:lnTo>
                    <a:pt x="280" y="770"/>
                  </a:lnTo>
                  <a:cubicBezTo>
                    <a:pt x="297" y="770"/>
                    <a:pt x="312" y="757"/>
                    <a:pt x="315" y="739"/>
                  </a:cubicBezTo>
                  <a:cubicBezTo>
                    <a:pt x="315" y="733"/>
                    <a:pt x="316" y="728"/>
                    <a:pt x="316" y="722"/>
                  </a:cubicBezTo>
                  <a:cubicBezTo>
                    <a:pt x="316" y="720"/>
                    <a:pt x="316" y="718"/>
                    <a:pt x="316" y="716"/>
                  </a:cubicBezTo>
                  <a:cubicBezTo>
                    <a:pt x="326" y="714"/>
                    <a:pt x="336" y="710"/>
                    <a:pt x="346" y="706"/>
                  </a:cubicBezTo>
                  <a:cubicBezTo>
                    <a:pt x="384" y="782"/>
                    <a:pt x="463" y="833"/>
                    <a:pt x="551" y="833"/>
                  </a:cubicBezTo>
                  <a:cubicBezTo>
                    <a:pt x="651" y="833"/>
                    <a:pt x="738" y="767"/>
                    <a:pt x="769" y="676"/>
                  </a:cubicBezTo>
                  <a:close/>
                  <a:moveTo>
                    <a:pt x="356" y="834"/>
                  </a:moveTo>
                  <a:lnTo>
                    <a:pt x="356" y="834"/>
                  </a:lnTo>
                  <a:lnTo>
                    <a:pt x="35" y="834"/>
                  </a:lnTo>
                  <a:cubicBezTo>
                    <a:pt x="16" y="834"/>
                    <a:pt x="0" y="850"/>
                    <a:pt x="0" y="869"/>
                  </a:cubicBezTo>
                  <a:lnTo>
                    <a:pt x="0" y="2107"/>
                  </a:lnTo>
                  <a:cubicBezTo>
                    <a:pt x="0" y="2126"/>
                    <a:pt x="16" y="2142"/>
                    <a:pt x="35" y="2142"/>
                  </a:cubicBezTo>
                  <a:lnTo>
                    <a:pt x="356" y="2142"/>
                  </a:lnTo>
                  <a:cubicBezTo>
                    <a:pt x="376" y="2142"/>
                    <a:pt x="391" y="2126"/>
                    <a:pt x="391" y="2107"/>
                  </a:cubicBezTo>
                  <a:lnTo>
                    <a:pt x="391" y="869"/>
                  </a:lnTo>
                  <a:cubicBezTo>
                    <a:pt x="391" y="850"/>
                    <a:pt x="376" y="834"/>
                    <a:pt x="356" y="834"/>
                  </a:cubicBezTo>
                  <a:close/>
                </a:path>
              </a:pathLst>
            </a:custGeom>
            <a:solidFill>
              <a:srgbClr val="41AE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2CD548-84A1-0148-D1FB-C8079560B6D0}"/>
                </a:ext>
              </a:extLst>
            </p:cNvPr>
            <p:cNvSpPr txBox="1"/>
            <p:nvPr/>
          </p:nvSpPr>
          <p:spPr>
            <a:xfrm>
              <a:off x="8369821" y="5057481"/>
              <a:ext cx="1238150" cy="382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DengXian" panose="02010600030101010101" pitchFamily="2" charset="-122"/>
                </a:rPr>
                <a:t>REFINING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F91D98-7A00-C5BB-5166-4B08568974F2}"/>
              </a:ext>
            </a:extLst>
          </p:cNvPr>
          <p:cNvGrpSpPr/>
          <p:nvPr/>
        </p:nvGrpSpPr>
        <p:grpSpPr>
          <a:xfrm>
            <a:off x="10120006" y="4389510"/>
            <a:ext cx="1289135" cy="1048695"/>
            <a:chOff x="9936766" y="4255802"/>
            <a:chExt cx="1455306" cy="1183873"/>
          </a:xfrm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C14E57C9-8D5D-5488-52E3-13A1CE65E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5825" y="4255802"/>
              <a:ext cx="1425390" cy="732221"/>
            </a:xfrm>
            <a:custGeom>
              <a:avLst/>
              <a:gdLst>
                <a:gd name="T0" fmla="*/ 2319 w 3077"/>
                <a:gd name="T1" fmla="*/ 1248 h 1578"/>
                <a:gd name="T2" fmla="*/ 2319 w 3077"/>
                <a:gd name="T3" fmla="*/ 1248 h 1578"/>
                <a:gd name="T4" fmla="*/ 2095 w 3077"/>
                <a:gd name="T5" fmla="*/ 1024 h 1578"/>
                <a:gd name="T6" fmla="*/ 2319 w 3077"/>
                <a:gd name="T7" fmla="*/ 800 h 1578"/>
                <a:gd name="T8" fmla="*/ 2543 w 3077"/>
                <a:gd name="T9" fmla="*/ 1024 h 1578"/>
                <a:gd name="T10" fmla="*/ 2319 w 3077"/>
                <a:gd name="T11" fmla="*/ 1248 h 1578"/>
                <a:gd name="T12" fmla="*/ 1392 w 3077"/>
                <a:gd name="T13" fmla="*/ 784 h 1578"/>
                <a:gd name="T14" fmla="*/ 1392 w 3077"/>
                <a:gd name="T15" fmla="*/ 784 h 1578"/>
                <a:gd name="T16" fmla="*/ 1169 w 3077"/>
                <a:gd name="T17" fmla="*/ 561 h 1578"/>
                <a:gd name="T18" fmla="*/ 1392 w 3077"/>
                <a:gd name="T19" fmla="*/ 337 h 1578"/>
                <a:gd name="T20" fmla="*/ 1616 w 3077"/>
                <a:gd name="T21" fmla="*/ 561 h 1578"/>
                <a:gd name="T22" fmla="*/ 1392 w 3077"/>
                <a:gd name="T23" fmla="*/ 784 h 1578"/>
                <a:gd name="T24" fmla="*/ 550 w 3077"/>
                <a:gd name="T25" fmla="*/ 1523 h 1578"/>
                <a:gd name="T26" fmla="*/ 550 w 3077"/>
                <a:gd name="T27" fmla="*/ 1523 h 1578"/>
                <a:gd name="T28" fmla="*/ 326 w 3077"/>
                <a:gd name="T29" fmla="*/ 1300 h 1578"/>
                <a:gd name="T30" fmla="*/ 550 w 3077"/>
                <a:gd name="T31" fmla="*/ 1076 h 1578"/>
                <a:gd name="T32" fmla="*/ 774 w 3077"/>
                <a:gd name="T33" fmla="*/ 1300 h 1578"/>
                <a:gd name="T34" fmla="*/ 550 w 3077"/>
                <a:gd name="T35" fmla="*/ 1523 h 1578"/>
                <a:gd name="T36" fmla="*/ 3066 w 3077"/>
                <a:gd name="T37" fmla="*/ 461 h 1578"/>
                <a:gd name="T38" fmla="*/ 3066 w 3077"/>
                <a:gd name="T39" fmla="*/ 461 h 1578"/>
                <a:gd name="T40" fmla="*/ 2947 w 3077"/>
                <a:gd name="T41" fmla="*/ 495 h 1578"/>
                <a:gd name="T42" fmla="*/ 2723 w 3077"/>
                <a:gd name="T43" fmla="*/ 271 h 1578"/>
                <a:gd name="T44" fmla="*/ 2916 w 3077"/>
                <a:gd name="T45" fmla="*/ 50 h 1578"/>
                <a:gd name="T46" fmla="*/ 2888 w 3077"/>
                <a:gd name="T47" fmla="*/ 0 h 1578"/>
                <a:gd name="T48" fmla="*/ 2669 w 3077"/>
                <a:gd name="T49" fmla="*/ 271 h 1578"/>
                <a:gd name="T50" fmla="*/ 2714 w 3077"/>
                <a:gd name="T51" fmla="*/ 423 h 1578"/>
                <a:gd name="T52" fmla="*/ 2427 w 3077"/>
                <a:gd name="T53" fmla="*/ 768 h 1578"/>
                <a:gd name="T54" fmla="*/ 2319 w 3077"/>
                <a:gd name="T55" fmla="*/ 746 h 1578"/>
                <a:gd name="T56" fmla="*/ 2118 w 3077"/>
                <a:gd name="T57" fmla="*/ 833 h 1578"/>
                <a:gd name="T58" fmla="*/ 1666 w 3077"/>
                <a:gd name="T59" fmla="*/ 607 h 1578"/>
                <a:gd name="T60" fmla="*/ 1671 w 3077"/>
                <a:gd name="T61" fmla="*/ 561 h 1578"/>
                <a:gd name="T62" fmla="*/ 1392 w 3077"/>
                <a:gd name="T63" fmla="*/ 282 h 1578"/>
                <a:gd name="T64" fmla="*/ 1114 w 3077"/>
                <a:gd name="T65" fmla="*/ 561 h 1578"/>
                <a:gd name="T66" fmla="*/ 1139 w 3077"/>
                <a:gd name="T67" fmla="*/ 674 h 1578"/>
                <a:gd name="T68" fmla="*/ 696 w 3077"/>
                <a:gd name="T69" fmla="*/ 1063 h 1578"/>
                <a:gd name="T70" fmla="*/ 550 w 3077"/>
                <a:gd name="T71" fmla="*/ 1021 h 1578"/>
                <a:gd name="T72" fmla="*/ 409 w 3077"/>
                <a:gd name="T73" fmla="*/ 1060 h 1578"/>
                <a:gd name="T74" fmla="*/ 4 w 3077"/>
                <a:gd name="T75" fmla="*/ 689 h 1578"/>
                <a:gd name="T76" fmla="*/ 0 w 3077"/>
                <a:gd name="T77" fmla="*/ 782 h 1578"/>
                <a:gd name="T78" fmla="*/ 6 w 3077"/>
                <a:gd name="T79" fmla="*/ 912 h 1578"/>
                <a:gd name="T80" fmla="*/ 299 w 3077"/>
                <a:gd name="T81" fmla="*/ 1180 h 1578"/>
                <a:gd name="T82" fmla="*/ 272 w 3077"/>
                <a:gd name="T83" fmla="*/ 1300 h 1578"/>
                <a:gd name="T84" fmla="*/ 550 w 3077"/>
                <a:gd name="T85" fmla="*/ 1578 h 1578"/>
                <a:gd name="T86" fmla="*/ 828 w 3077"/>
                <a:gd name="T87" fmla="*/ 1300 h 1578"/>
                <a:gd name="T88" fmla="*/ 803 w 3077"/>
                <a:gd name="T89" fmla="*/ 1185 h 1578"/>
                <a:gd name="T90" fmla="*/ 1246 w 3077"/>
                <a:gd name="T91" fmla="*/ 797 h 1578"/>
                <a:gd name="T92" fmla="*/ 1392 w 3077"/>
                <a:gd name="T93" fmla="*/ 839 h 1578"/>
                <a:gd name="T94" fmla="*/ 1594 w 3077"/>
                <a:gd name="T95" fmla="*/ 752 h 1578"/>
                <a:gd name="T96" fmla="*/ 2045 w 3077"/>
                <a:gd name="T97" fmla="*/ 978 h 1578"/>
                <a:gd name="T98" fmla="*/ 2041 w 3077"/>
                <a:gd name="T99" fmla="*/ 1024 h 1578"/>
                <a:gd name="T100" fmla="*/ 2319 w 3077"/>
                <a:gd name="T101" fmla="*/ 1302 h 1578"/>
                <a:gd name="T102" fmla="*/ 2597 w 3077"/>
                <a:gd name="T103" fmla="*/ 1024 h 1578"/>
                <a:gd name="T104" fmla="*/ 2552 w 3077"/>
                <a:gd name="T105" fmla="*/ 872 h 1578"/>
                <a:gd name="T106" fmla="*/ 2839 w 3077"/>
                <a:gd name="T107" fmla="*/ 528 h 1578"/>
                <a:gd name="T108" fmla="*/ 2947 w 3077"/>
                <a:gd name="T109" fmla="*/ 550 h 1578"/>
                <a:gd name="T110" fmla="*/ 3077 w 3077"/>
                <a:gd name="T111" fmla="*/ 517 h 1578"/>
                <a:gd name="T112" fmla="*/ 3066 w 3077"/>
                <a:gd name="T113" fmla="*/ 461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7" h="1578">
                  <a:moveTo>
                    <a:pt x="2319" y="1248"/>
                  </a:moveTo>
                  <a:lnTo>
                    <a:pt x="2319" y="1248"/>
                  </a:lnTo>
                  <a:cubicBezTo>
                    <a:pt x="2195" y="1248"/>
                    <a:pt x="2095" y="1148"/>
                    <a:pt x="2095" y="1024"/>
                  </a:cubicBezTo>
                  <a:cubicBezTo>
                    <a:pt x="2095" y="901"/>
                    <a:pt x="2195" y="800"/>
                    <a:pt x="2319" y="800"/>
                  </a:cubicBezTo>
                  <a:cubicBezTo>
                    <a:pt x="2442" y="800"/>
                    <a:pt x="2543" y="901"/>
                    <a:pt x="2543" y="1024"/>
                  </a:cubicBezTo>
                  <a:cubicBezTo>
                    <a:pt x="2543" y="1148"/>
                    <a:pt x="2442" y="1248"/>
                    <a:pt x="2319" y="1248"/>
                  </a:cubicBezTo>
                  <a:close/>
                  <a:moveTo>
                    <a:pt x="1392" y="784"/>
                  </a:moveTo>
                  <a:lnTo>
                    <a:pt x="1392" y="784"/>
                  </a:lnTo>
                  <a:cubicBezTo>
                    <a:pt x="1269" y="784"/>
                    <a:pt x="1169" y="684"/>
                    <a:pt x="1169" y="561"/>
                  </a:cubicBezTo>
                  <a:cubicBezTo>
                    <a:pt x="1169" y="437"/>
                    <a:pt x="1269" y="337"/>
                    <a:pt x="1392" y="337"/>
                  </a:cubicBezTo>
                  <a:cubicBezTo>
                    <a:pt x="1516" y="337"/>
                    <a:pt x="1616" y="437"/>
                    <a:pt x="1616" y="561"/>
                  </a:cubicBezTo>
                  <a:cubicBezTo>
                    <a:pt x="1616" y="684"/>
                    <a:pt x="1516" y="784"/>
                    <a:pt x="1392" y="784"/>
                  </a:cubicBezTo>
                  <a:close/>
                  <a:moveTo>
                    <a:pt x="550" y="1523"/>
                  </a:moveTo>
                  <a:lnTo>
                    <a:pt x="550" y="1523"/>
                  </a:lnTo>
                  <a:cubicBezTo>
                    <a:pt x="426" y="1523"/>
                    <a:pt x="326" y="1423"/>
                    <a:pt x="326" y="1300"/>
                  </a:cubicBezTo>
                  <a:cubicBezTo>
                    <a:pt x="326" y="1176"/>
                    <a:pt x="426" y="1076"/>
                    <a:pt x="550" y="1076"/>
                  </a:cubicBezTo>
                  <a:cubicBezTo>
                    <a:pt x="673" y="1076"/>
                    <a:pt x="774" y="1176"/>
                    <a:pt x="774" y="1300"/>
                  </a:cubicBezTo>
                  <a:cubicBezTo>
                    <a:pt x="774" y="1423"/>
                    <a:pt x="673" y="1523"/>
                    <a:pt x="550" y="1523"/>
                  </a:cubicBezTo>
                  <a:close/>
                  <a:moveTo>
                    <a:pt x="3066" y="461"/>
                  </a:moveTo>
                  <a:lnTo>
                    <a:pt x="3066" y="461"/>
                  </a:lnTo>
                  <a:cubicBezTo>
                    <a:pt x="3031" y="482"/>
                    <a:pt x="2990" y="495"/>
                    <a:pt x="2947" y="495"/>
                  </a:cubicBezTo>
                  <a:cubicBezTo>
                    <a:pt x="2823" y="495"/>
                    <a:pt x="2723" y="395"/>
                    <a:pt x="2723" y="271"/>
                  </a:cubicBezTo>
                  <a:cubicBezTo>
                    <a:pt x="2723" y="158"/>
                    <a:pt x="2807" y="65"/>
                    <a:pt x="2916" y="50"/>
                  </a:cubicBezTo>
                  <a:cubicBezTo>
                    <a:pt x="2907" y="33"/>
                    <a:pt x="2898" y="16"/>
                    <a:pt x="2888" y="0"/>
                  </a:cubicBezTo>
                  <a:cubicBezTo>
                    <a:pt x="2763" y="27"/>
                    <a:pt x="2669" y="138"/>
                    <a:pt x="2669" y="271"/>
                  </a:cubicBezTo>
                  <a:cubicBezTo>
                    <a:pt x="2669" y="327"/>
                    <a:pt x="2685" y="380"/>
                    <a:pt x="2714" y="423"/>
                  </a:cubicBezTo>
                  <a:lnTo>
                    <a:pt x="2427" y="768"/>
                  </a:lnTo>
                  <a:cubicBezTo>
                    <a:pt x="2394" y="754"/>
                    <a:pt x="2357" y="746"/>
                    <a:pt x="2319" y="746"/>
                  </a:cubicBezTo>
                  <a:cubicBezTo>
                    <a:pt x="2240" y="746"/>
                    <a:pt x="2168" y="779"/>
                    <a:pt x="2118" y="833"/>
                  </a:cubicBezTo>
                  <a:lnTo>
                    <a:pt x="1666" y="607"/>
                  </a:lnTo>
                  <a:cubicBezTo>
                    <a:pt x="1669" y="592"/>
                    <a:pt x="1671" y="576"/>
                    <a:pt x="1671" y="561"/>
                  </a:cubicBezTo>
                  <a:cubicBezTo>
                    <a:pt x="1671" y="407"/>
                    <a:pt x="1546" y="282"/>
                    <a:pt x="1392" y="282"/>
                  </a:cubicBezTo>
                  <a:cubicBezTo>
                    <a:pt x="1239" y="282"/>
                    <a:pt x="1114" y="407"/>
                    <a:pt x="1114" y="561"/>
                  </a:cubicBezTo>
                  <a:cubicBezTo>
                    <a:pt x="1114" y="601"/>
                    <a:pt x="1123" y="640"/>
                    <a:pt x="1139" y="674"/>
                  </a:cubicBezTo>
                  <a:lnTo>
                    <a:pt x="696" y="1063"/>
                  </a:lnTo>
                  <a:cubicBezTo>
                    <a:pt x="653" y="1037"/>
                    <a:pt x="604" y="1021"/>
                    <a:pt x="550" y="1021"/>
                  </a:cubicBezTo>
                  <a:cubicBezTo>
                    <a:pt x="498" y="1021"/>
                    <a:pt x="450" y="1036"/>
                    <a:pt x="409" y="1060"/>
                  </a:cubicBezTo>
                  <a:lnTo>
                    <a:pt x="4" y="689"/>
                  </a:lnTo>
                  <a:cubicBezTo>
                    <a:pt x="2" y="719"/>
                    <a:pt x="0" y="751"/>
                    <a:pt x="0" y="782"/>
                  </a:cubicBezTo>
                  <a:cubicBezTo>
                    <a:pt x="0" y="825"/>
                    <a:pt x="3" y="869"/>
                    <a:pt x="6" y="912"/>
                  </a:cubicBezTo>
                  <a:lnTo>
                    <a:pt x="299" y="1180"/>
                  </a:lnTo>
                  <a:cubicBezTo>
                    <a:pt x="282" y="1216"/>
                    <a:pt x="272" y="1257"/>
                    <a:pt x="272" y="1300"/>
                  </a:cubicBezTo>
                  <a:cubicBezTo>
                    <a:pt x="272" y="1453"/>
                    <a:pt x="397" y="1578"/>
                    <a:pt x="550" y="1578"/>
                  </a:cubicBezTo>
                  <a:cubicBezTo>
                    <a:pt x="703" y="1578"/>
                    <a:pt x="828" y="1453"/>
                    <a:pt x="828" y="1300"/>
                  </a:cubicBezTo>
                  <a:cubicBezTo>
                    <a:pt x="828" y="1259"/>
                    <a:pt x="819" y="1220"/>
                    <a:pt x="803" y="1185"/>
                  </a:cubicBezTo>
                  <a:lnTo>
                    <a:pt x="1246" y="797"/>
                  </a:lnTo>
                  <a:cubicBezTo>
                    <a:pt x="1289" y="823"/>
                    <a:pt x="1339" y="839"/>
                    <a:pt x="1392" y="839"/>
                  </a:cubicBezTo>
                  <a:cubicBezTo>
                    <a:pt x="1472" y="839"/>
                    <a:pt x="1543" y="805"/>
                    <a:pt x="1594" y="752"/>
                  </a:cubicBezTo>
                  <a:lnTo>
                    <a:pt x="2045" y="978"/>
                  </a:lnTo>
                  <a:cubicBezTo>
                    <a:pt x="2042" y="993"/>
                    <a:pt x="2041" y="1008"/>
                    <a:pt x="2041" y="1024"/>
                  </a:cubicBezTo>
                  <a:cubicBezTo>
                    <a:pt x="2041" y="1177"/>
                    <a:pt x="2165" y="1302"/>
                    <a:pt x="2319" y="1302"/>
                  </a:cubicBezTo>
                  <a:cubicBezTo>
                    <a:pt x="2472" y="1302"/>
                    <a:pt x="2597" y="1177"/>
                    <a:pt x="2597" y="1024"/>
                  </a:cubicBezTo>
                  <a:cubicBezTo>
                    <a:pt x="2597" y="968"/>
                    <a:pt x="2580" y="916"/>
                    <a:pt x="2552" y="872"/>
                  </a:cubicBezTo>
                  <a:lnTo>
                    <a:pt x="2839" y="528"/>
                  </a:lnTo>
                  <a:cubicBezTo>
                    <a:pt x="2872" y="542"/>
                    <a:pt x="2908" y="550"/>
                    <a:pt x="2947" y="550"/>
                  </a:cubicBezTo>
                  <a:cubicBezTo>
                    <a:pt x="2994" y="550"/>
                    <a:pt x="3038" y="538"/>
                    <a:pt x="3077" y="517"/>
                  </a:cubicBezTo>
                  <a:cubicBezTo>
                    <a:pt x="3073" y="498"/>
                    <a:pt x="3070" y="479"/>
                    <a:pt x="3066" y="461"/>
                  </a:cubicBezTo>
                  <a:close/>
                </a:path>
              </a:pathLst>
            </a:custGeom>
            <a:solidFill>
              <a:srgbClr val="41AE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63475-8ED9-FFD4-B608-63A711EED375}"/>
                </a:ext>
              </a:extLst>
            </p:cNvPr>
            <p:cNvSpPr txBox="1"/>
            <p:nvPr/>
          </p:nvSpPr>
          <p:spPr>
            <a:xfrm>
              <a:off x="9936766" y="5057481"/>
              <a:ext cx="1455306" cy="382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DengXian" panose="02010600030101010101" pitchFamily="2" charset="-122"/>
                </a:rPr>
                <a:t>METHANOL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C0E82A-CCEE-B597-0D1B-4050E0090636}"/>
              </a:ext>
            </a:extLst>
          </p:cNvPr>
          <p:cNvSpPr txBox="1"/>
          <p:nvPr/>
        </p:nvSpPr>
        <p:spPr>
          <a:xfrm>
            <a:off x="7019925" y="1037706"/>
            <a:ext cx="4651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Hydrogen production emits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~1 gigaton of CO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yr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2-3% of global CO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 emissions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$100B Market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D7CD3D0-C14C-8A1E-5A0F-203EFCD92013}"/>
              </a:ext>
            </a:extLst>
          </p:cNvPr>
          <p:cNvSpPr/>
          <p:nvPr/>
        </p:nvSpPr>
        <p:spPr>
          <a:xfrm rot="10800000">
            <a:off x="6786524" y="1185436"/>
            <a:ext cx="144762" cy="157510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2F58E6B-D6C7-DA10-2A42-D281BFB74391}"/>
              </a:ext>
            </a:extLst>
          </p:cNvPr>
          <p:cNvSpPr/>
          <p:nvPr/>
        </p:nvSpPr>
        <p:spPr>
          <a:xfrm rot="10800000">
            <a:off x="6786524" y="2291457"/>
            <a:ext cx="144762" cy="157510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379AB-010A-4A19-9744-B7E6477D8048}"/>
              </a:ext>
            </a:extLst>
          </p:cNvPr>
          <p:cNvSpPr txBox="1">
            <a:spLocks/>
          </p:cNvSpPr>
          <p:nvPr/>
        </p:nvSpPr>
        <p:spPr>
          <a:xfrm>
            <a:off x="6637219" y="245364"/>
            <a:ext cx="5154565" cy="79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41AE48"/>
                </a:solidFill>
              </a:rPr>
              <a:t>Existing Market</a:t>
            </a:r>
          </a:p>
        </p:txBody>
      </p:sp>
    </p:spTree>
    <p:extLst>
      <p:ext uri="{BB962C8B-B14F-4D97-AF65-F5344CB8AC3E}">
        <p14:creationId xmlns:p14="http://schemas.microsoft.com/office/powerpoint/2010/main" val="318928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AC8F3C9D-E8D1-8C8B-2247-A18ACCB8B364}"/>
              </a:ext>
            </a:extLst>
          </p:cNvPr>
          <p:cNvSpPr>
            <a:spLocks/>
          </p:cNvSpPr>
          <p:nvPr/>
        </p:nvSpPr>
        <p:spPr bwMode="auto">
          <a:xfrm>
            <a:off x="4405046" y="4409013"/>
            <a:ext cx="977176" cy="726326"/>
          </a:xfrm>
          <a:custGeom>
            <a:avLst/>
            <a:gdLst>
              <a:gd name="T0" fmla="*/ 2369 w 2369"/>
              <a:gd name="T1" fmla="*/ 558 h 2119"/>
              <a:gd name="T2" fmla="*/ 2369 w 2369"/>
              <a:gd name="T3" fmla="*/ 558 h 2119"/>
              <a:gd name="T4" fmla="*/ 2216 w 2369"/>
              <a:gd name="T5" fmla="*/ 558 h 2119"/>
              <a:gd name="T6" fmla="*/ 1982 w 2369"/>
              <a:gd name="T7" fmla="*/ 825 h 2119"/>
              <a:gd name="T8" fmla="*/ 1489 w 2369"/>
              <a:gd name="T9" fmla="*/ 825 h 2119"/>
              <a:gd name="T10" fmla="*/ 1565 w 2369"/>
              <a:gd name="T11" fmla="*/ 0 h 2119"/>
              <a:gd name="T12" fmla="*/ 1294 w 2369"/>
              <a:gd name="T13" fmla="*/ 0 h 2119"/>
              <a:gd name="T14" fmla="*/ 857 w 2369"/>
              <a:gd name="T15" fmla="*/ 825 h 2119"/>
              <a:gd name="T16" fmla="*/ 235 w 2369"/>
              <a:gd name="T17" fmla="*/ 825 h 2119"/>
              <a:gd name="T18" fmla="*/ 0 w 2369"/>
              <a:gd name="T19" fmla="*/ 1060 h 2119"/>
              <a:gd name="T20" fmla="*/ 235 w 2369"/>
              <a:gd name="T21" fmla="*/ 1295 h 2119"/>
              <a:gd name="T22" fmla="*/ 857 w 2369"/>
              <a:gd name="T23" fmla="*/ 1295 h 2119"/>
              <a:gd name="T24" fmla="*/ 1294 w 2369"/>
              <a:gd name="T25" fmla="*/ 2119 h 2119"/>
              <a:gd name="T26" fmla="*/ 1565 w 2369"/>
              <a:gd name="T27" fmla="*/ 2119 h 2119"/>
              <a:gd name="T28" fmla="*/ 1489 w 2369"/>
              <a:gd name="T29" fmla="*/ 1295 h 2119"/>
              <a:gd name="T30" fmla="*/ 1982 w 2369"/>
              <a:gd name="T31" fmla="*/ 1295 h 2119"/>
              <a:gd name="T32" fmla="*/ 2216 w 2369"/>
              <a:gd name="T33" fmla="*/ 1562 h 2119"/>
              <a:gd name="T34" fmla="*/ 2369 w 2369"/>
              <a:gd name="T35" fmla="*/ 1562 h 2119"/>
              <a:gd name="T36" fmla="*/ 2248 w 2369"/>
              <a:gd name="T37" fmla="*/ 1060 h 2119"/>
              <a:gd name="T38" fmla="*/ 2369 w 2369"/>
              <a:gd name="T39" fmla="*/ 558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69" h="2119">
                <a:moveTo>
                  <a:pt x="2369" y="558"/>
                </a:moveTo>
                <a:lnTo>
                  <a:pt x="2369" y="558"/>
                </a:lnTo>
                <a:lnTo>
                  <a:pt x="2216" y="558"/>
                </a:lnTo>
                <a:lnTo>
                  <a:pt x="1982" y="825"/>
                </a:lnTo>
                <a:lnTo>
                  <a:pt x="1489" y="825"/>
                </a:lnTo>
                <a:lnTo>
                  <a:pt x="1565" y="0"/>
                </a:lnTo>
                <a:lnTo>
                  <a:pt x="1294" y="0"/>
                </a:lnTo>
                <a:lnTo>
                  <a:pt x="857" y="825"/>
                </a:lnTo>
                <a:lnTo>
                  <a:pt x="235" y="825"/>
                </a:lnTo>
                <a:cubicBezTo>
                  <a:pt x="105" y="825"/>
                  <a:pt x="0" y="930"/>
                  <a:pt x="0" y="1060"/>
                </a:cubicBezTo>
                <a:cubicBezTo>
                  <a:pt x="0" y="1190"/>
                  <a:pt x="105" y="1295"/>
                  <a:pt x="235" y="1295"/>
                </a:cubicBezTo>
                <a:lnTo>
                  <a:pt x="857" y="1295"/>
                </a:lnTo>
                <a:lnTo>
                  <a:pt x="1294" y="2119"/>
                </a:lnTo>
                <a:lnTo>
                  <a:pt x="1565" y="2119"/>
                </a:lnTo>
                <a:lnTo>
                  <a:pt x="1489" y="1295"/>
                </a:lnTo>
                <a:lnTo>
                  <a:pt x="1982" y="1295"/>
                </a:lnTo>
                <a:lnTo>
                  <a:pt x="2216" y="1562"/>
                </a:lnTo>
                <a:lnTo>
                  <a:pt x="2369" y="1562"/>
                </a:lnTo>
                <a:cubicBezTo>
                  <a:pt x="2369" y="1562"/>
                  <a:pt x="2248" y="1061"/>
                  <a:pt x="2248" y="1060"/>
                </a:cubicBezTo>
                <a:cubicBezTo>
                  <a:pt x="2248" y="1059"/>
                  <a:pt x="2369" y="558"/>
                  <a:pt x="2369" y="558"/>
                </a:cubicBezTo>
                <a:close/>
              </a:path>
            </a:pathLst>
          </a:custGeom>
          <a:solidFill>
            <a:srgbClr val="41AE4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1AE4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B1553-0048-1CF5-AA42-945355FCA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179" y="4158163"/>
            <a:ext cx="977176" cy="977176"/>
          </a:xfrm>
          <a:prstGeom prst="rect">
            <a:avLst/>
          </a:prstGeom>
        </p:spPr>
      </p:pic>
      <p:sp>
        <p:nvSpPr>
          <p:cNvPr id="8" name="Freeform 19">
            <a:extLst>
              <a:ext uri="{FF2B5EF4-FFF2-40B4-BE49-F238E27FC236}">
                <a16:creationId xmlns:a16="http://schemas.microsoft.com/office/drawing/2014/main" id="{C0FCD61F-253B-CCA7-5F59-9B367291005C}"/>
              </a:ext>
            </a:extLst>
          </p:cNvPr>
          <p:cNvSpPr>
            <a:spLocks noEditPoints="1"/>
          </p:cNvSpPr>
          <p:nvPr/>
        </p:nvSpPr>
        <p:spPr bwMode="auto">
          <a:xfrm>
            <a:off x="784095" y="4430754"/>
            <a:ext cx="977176" cy="695328"/>
          </a:xfrm>
          <a:custGeom>
            <a:avLst/>
            <a:gdLst>
              <a:gd name="T0" fmla="*/ 1614 w 2381"/>
              <a:gd name="T1" fmla="*/ 927 h 1789"/>
              <a:gd name="T2" fmla="*/ 1614 w 2381"/>
              <a:gd name="T3" fmla="*/ 927 h 1789"/>
              <a:gd name="T4" fmla="*/ 1614 w 2381"/>
              <a:gd name="T5" fmla="*/ 433 h 1789"/>
              <a:gd name="T6" fmla="*/ 1885 w 2381"/>
              <a:gd name="T7" fmla="*/ 433 h 1789"/>
              <a:gd name="T8" fmla="*/ 2210 w 2381"/>
              <a:gd name="T9" fmla="*/ 927 h 1789"/>
              <a:gd name="T10" fmla="*/ 1614 w 2381"/>
              <a:gd name="T11" fmla="*/ 927 h 1789"/>
              <a:gd name="T12" fmla="*/ 1919 w 2381"/>
              <a:gd name="T13" fmla="*/ 1709 h 1789"/>
              <a:gd name="T14" fmla="*/ 1919 w 2381"/>
              <a:gd name="T15" fmla="*/ 1709 h 1789"/>
              <a:gd name="T16" fmla="*/ 1720 w 2381"/>
              <a:gd name="T17" fmla="*/ 1510 h 1789"/>
              <a:gd name="T18" fmla="*/ 1919 w 2381"/>
              <a:gd name="T19" fmla="*/ 1311 h 1789"/>
              <a:gd name="T20" fmla="*/ 2119 w 2381"/>
              <a:gd name="T21" fmla="*/ 1510 h 1789"/>
              <a:gd name="T22" fmla="*/ 1919 w 2381"/>
              <a:gd name="T23" fmla="*/ 1709 h 1789"/>
              <a:gd name="T24" fmla="*/ 599 w 2381"/>
              <a:gd name="T25" fmla="*/ 1709 h 1789"/>
              <a:gd name="T26" fmla="*/ 599 w 2381"/>
              <a:gd name="T27" fmla="*/ 1709 h 1789"/>
              <a:gd name="T28" fmla="*/ 400 w 2381"/>
              <a:gd name="T29" fmla="*/ 1510 h 1789"/>
              <a:gd name="T30" fmla="*/ 599 w 2381"/>
              <a:gd name="T31" fmla="*/ 1311 h 1789"/>
              <a:gd name="T32" fmla="*/ 799 w 2381"/>
              <a:gd name="T33" fmla="*/ 1510 h 1789"/>
              <a:gd name="T34" fmla="*/ 599 w 2381"/>
              <a:gd name="T35" fmla="*/ 1709 h 1789"/>
              <a:gd name="T36" fmla="*/ 2356 w 2381"/>
              <a:gd name="T37" fmla="*/ 1004 h 1789"/>
              <a:gd name="T38" fmla="*/ 2356 w 2381"/>
              <a:gd name="T39" fmla="*/ 1004 h 1789"/>
              <a:gd name="T40" fmla="*/ 1949 w 2381"/>
              <a:gd name="T41" fmla="*/ 381 h 1789"/>
              <a:gd name="T42" fmla="*/ 1866 w 2381"/>
              <a:gd name="T43" fmla="*/ 336 h 1789"/>
              <a:gd name="T44" fmla="*/ 1614 w 2381"/>
              <a:gd name="T45" fmla="*/ 336 h 1789"/>
              <a:gd name="T46" fmla="*/ 1614 w 2381"/>
              <a:gd name="T47" fmla="*/ 72 h 1789"/>
              <a:gd name="T48" fmla="*/ 1540 w 2381"/>
              <a:gd name="T49" fmla="*/ 0 h 1789"/>
              <a:gd name="T50" fmla="*/ 72 w 2381"/>
              <a:gd name="T51" fmla="*/ 0 h 1789"/>
              <a:gd name="T52" fmla="*/ 0 w 2381"/>
              <a:gd name="T53" fmla="*/ 72 h 1789"/>
              <a:gd name="T54" fmla="*/ 0 w 2381"/>
              <a:gd name="T55" fmla="*/ 1438 h 1789"/>
              <a:gd name="T56" fmla="*/ 72 w 2381"/>
              <a:gd name="T57" fmla="*/ 1510 h 1789"/>
              <a:gd name="T58" fmla="*/ 320 w 2381"/>
              <a:gd name="T59" fmla="*/ 1510 h 1789"/>
              <a:gd name="T60" fmla="*/ 599 w 2381"/>
              <a:gd name="T61" fmla="*/ 1789 h 1789"/>
              <a:gd name="T62" fmla="*/ 879 w 2381"/>
              <a:gd name="T63" fmla="*/ 1510 h 1789"/>
              <a:gd name="T64" fmla="*/ 1640 w 2381"/>
              <a:gd name="T65" fmla="*/ 1510 h 1789"/>
              <a:gd name="T66" fmla="*/ 1919 w 2381"/>
              <a:gd name="T67" fmla="*/ 1789 h 1789"/>
              <a:gd name="T68" fmla="*/ 2199 w 2381"/>
              <a:gd name="T69" fmla="*/ 1510 h 1789"/>
              <a:gd name="T70" fmla="*/ 2308 w 2381"/>
              <a:gd name="T71" fmla="*/ 1510 h 1789"/>
              <a:gd name="T72" fmla="*/ 2381 w 2381"/>
              <a:gd name="T73" fmla="*/ 1438 h 1789"/>
              <a:gd name="T74" fmla="*/ 2381 w 2381"/>
              <a:gd name="T75" fmla="*/ 1085 h 1789"/>
              <a:gd name="T76" fmla="*/ 2356 w 2381"/>
              <a:gd name="T77" fmla="*/ 1004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1" h="1789">
                <a:moveTo>
                  <a:pt x="1614" y="927"/>
                </a:moveTo>
                <a:lnTo>
                  <a:pt x="1614" y="927"/>
                </a:lnTo>
                <a:lnTo>
                  <a:pt x="1614" y="433"/>
                </a:lnTo>
                <a:lnTo>
                  <a:pt x="1885" y="433"/>
                </a:lnTo>
                <a:lnTo>
                  <a:pt x="2210" y="927"/>
                </a:lnTo>
                <a:lnTo>
                  <a:pt x="1614" y="927"/>
                </a:lnTo>
                <a:close/>
                <a:moveTo>
                  <a:pt x="1919" y="1709"/>
                </a:moveTo>
                <a:lnTo>
                  <a:pt x="1919" y="1709"/>
                </a:lnTo>
                <a:cubicBezTo>
                  <a:pt x="1809" y="1709"/>
                  <a:pt x="1720" y="1620"/>
                  <a:pt x="1720" y="1510"/>
                </a:cubicBezTo>
                <a:cubicBezTo>
                  <a:pt x="1720" y="1400"/>
                  <a:pt x="1809" y="1311"/>
                  <a:pt x="1919" y="1311"/>
                </a:cubicBezTo>
                <a:cubicBezTo>
                  <a:pt x="2029" y="1311"/>
                  <a:pt x="2119" y="1400"/>
                  <a:pt x="2119" y="1510"/>
                </a:cubicBezTo>
                <a:cubicBezTo>
                  <a:pt x="2119" y="1620"/>
                  <a:pt x="2029" y="1709"/>
                  <a:pt x="1919" y="1709"/>
                </a:cubicBezTo>
                <a:close/>
                <a:moveTo>
                  <a:pt x="599" y="1709"/>
                </a:moveTo>
                <a:lnTo>
                  <a:pt x="599" y="1709"/>
                </a:lnTo>
                <a:cubicBezTo>
                  <a:pt x="489" y="1709"/>
                  <a:pt x="400" y="1620"/>
                  <a:pt x="400" y="1510"/>
                </a:cubicBezTo>
                <a:cubicBezTo>
                  <a:pt x="400" y="1400"/>
                  <a:pt x="489" y="1311"/>
                  <a:pt x="599" y="1311"/>
                </a:cubicBezTo>
                <a:cubicBezTo>
                  <a:pt x="709" y="1311"/>
                  <a:pt x="799" y="1400"/>
                  <a:pt x="799" y="1510"/>
                </a:cubicBezTo>
                <a:cubicBezTo>
                  <a:pt x="799" y="1620"/>
                  <a:pt x="709" y="1709"/>
                  <a:pt x="599" y="1709"/>
                </a:cubicBezTo>
                <a:close/>
                <a:moveTo>
                  <a:pt x="2356" y="1004"/>
                </a:moveTo>
                <a:lnTo>
                  <a:pt x="2356" y="1004"/>
                </a:lnTo>
                <a:lnTo>
                  <a:pt x="1949" y="381"/>
                </a:lnTo>
                <a:cubicBezTo>
                  <a:pt x="1932" y="355"/>
                  <a:pt x="1897" y="336"/>
                  <a:pt x="1866" y="336"/>
                </a:cubicBezTo>
                <a:lnTo>
                  <a:pt x="1614" y="336"/>
                </a:lnTo>
                <a:lnTo>
                  <a:pt x="1614" y="72"/>
                </a:lnTo>
                <a:cubicBezTo>
                  <a:pt x="1614" y="31"/>
                  <a:pt x="1577" y="0"/>
                  <a:pt x="1540" y="0"/>
                </a:cubicBezTo>
                <a:lnTo>
                  <a:pt x="72" y="0"/>
                </a:lnTo>
                <a:cubicBezTo>
                  <a:pt x="32" y="0"/>
                  <a:pt x="0" y="32"/>
                  <a:pt x="0" y="72"/>
                </a:cubicBezTo>
                <a:lnTo>
                  <a:pt x="0" y="1438"/>
                </a:lnTo>
                <a:cubicBezTo>
                  <a:pt x="0" y="1477"/>
                  <a:pt x="32" y="1510"/>
                  <a:pt x="72" y="1510"/>
                </a:cubicBezTo>
                <a:lnTo>
                  <a:pt x="320" y="1510"/>
                </a:lnTo>
                <a:cubicBezTo>
                  <a:pt x="320" y="1664"/>
                  <a:pt x="445" y="1789"/>
                  <a:pt x="599" y="1789"/>
                </a:cubicBezTo>
                <a:cubicBezTo>
                  <a:pt x="753" y="1789"/>
                  <a:pt x="879" y="1664"/>
                  <a:pt x="879" y="1510"/>
                </a:cubicBezTo>
                <a:lnTo>
                  <a:pt x="1640" y="1510"/>
                </a:lnTo>
                <a:cubicBezTo>
                  <a:pt x="1640" y="1664"/>
                  <a:pt x="1765" y="1789"/>
                  <a:pt x="1919" y="1789"/>
                </a:cubicBezTo>
                <a:cubicBezTo>
                  <a:pt x="2074" y="1789"/>
                  <a:pt x="2199" y="1664"/>
                  <a:pt x="2199" y="1510"/>
                </a:cubicBezTo>
                <a:lnTo>
                  <a:pt x="2308" y="1510"/>
                </a:lnTo>
                <a:cubicBezTo>
                  <a:pt x="2348" y="1510"/>
                  <a:pt x="2381" y="1477"/>
                  <a:pt x="2381" y="1438"/>
                </a:cubicBezTo>
                <a:lnTo>
                  <a:pt x="2381" y="1085"/>
                </a:lnTo>
                <a:cubicBezTo>
                  <a:pt x="2381" y="1059"/>
                  <a:pt x="2371" y="1025"/>
                  <a:pt x="2356" y="1004"/>
                </a:cubicBezTo>
                <a:close/>
              </a:path>
            </a:pathLst>
          </a:custGeom>
          <a:solidFill>
            <a:srgbClr val="41AE4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DB00-7F7F-1D15-B70C-4B955F5072FE}"/>
              </a:ext>
            </a:extLst>
          </p:cNvPr>
          <p:cNvSpPr txBox="1"/>
          <p:nvPr/>
        </p:nvSpPr>
        <p:spPr>
          <a:xfrm>
            <a:off x="508142" y="5206047"/>
            <a:ext cx="1601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LONG DISTANCE </a:t>
            </a:r>
          </a:p>
          <a:p>
            <a:pPr algn="ct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TRANSPORTATION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DBBC7-1EF7-4E01-43FF-28C6F60CA446}"/>
              </a:ext>
            </a:extLst>
          </p:cNvPr>
          <p:cNvSpPr txBox="1"/>
          <p:nvPr/>
        </p:nvSpPr>
        <p:spPr>
          <a:xfrm>
            <a:off x="2228453" y="5204788"/>
            <a:ext cx="1954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RENEWABLE ENERGY</a:t>
            </a:r>
          </a:p>
          <a:p>
            <a:pPr algn="ct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STORAGE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B5434-18CA-C55B-FFB6-3D59DD5B0FAC}"/>
              </a:ext>
            </a:extLst>
          </p:cNvPr>
          <p:cNvSpPr txBox="1"/>
          <p:nvPr/>
        </p:nvSpPr>
        <p:spPr>
          <a:xfrm>
            <a:off x="4302007" y="5213146"/>
            <a:ext cx="14959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SYNTHETIC FUELS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973FFCB-07FC-8853-9E8D-14C149FEEE3D}"/>
              </a:ext>
            </a:extLst>
          </p:cNvPr>
          <p:cNvSpPr/>
          <p:nvPr/>
        </p:nvSpPr>
        <p:spPr>
          <a:xfrm rot="10800000">
            <a:off x="737795" y="1242470"/>
            <a:ext cx="144762" cy="157510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DCD4205-E3AA-8B44-9FE3-C969AA9541BC}"/>
              </a:ext>
            </a:extLst>
          </p:cNvPr>
          <p:cNvSpPr/>
          <p:nvPr/>
        </p:nvSpPr>
        <p:spPr>
          <a:xfrm rot="10800000">
            <a:off x="737795" y="2718882"/>
            <a:ext cx="144762" cy="157510"/>
          </a:xfrm>
          <a:prstGeom prst="rtTriangle">
            <a:avLst/>
          </a:prstGeom>
          <a:solidFill>
            <a:srgbClr val="41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0ABEB-CEAB-ABED-0EAB-2EE8C7461C52}"/>
              </a:ext>
            </a:extLst>
          </p:cNvPr>
          <p:cNvSpPr txBox="1"/>
          <p:nvPr/>
        </p:nvSpPr>
        <p:spPr>
          <a:xfrm>
            <a:off x="990186" y="1072658"/>
            <a:ext cx="4651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Clean Hydrogen can eliminate an additional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~8-10 gigaton of CO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yr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20% of global CO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 emissions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$1T Market Size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20080B-30D8-5963-B89D-5337B29CFB4A}"/>
              </a:ext>
            </a:extLst>
          </p:cNvPr>
          <p:cNvSpPr txBox="1">
            <a:spLocks/>
          </p:cNvSpPr>
          <p:nvPr/>
        </p:nvSpPr>
        <p:spPr>
          <a:xfrm>
            <a:off x="540129" y="313674"/>
            <a:ext cx="10515600" cy="79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41AE48"/>
                </a:solidFill>
              </a:rPr>
              <a:t>Growth Markets</a:t>
            </a:r>
          </a:p>
        </p:txBody>
      </p:sp>
    </p:spTree>
    <p:extLst>
      <p:ext uri="{BB962C8B-B14F-4D97-AF65-F5344CB8AC3E}">
        <p14:creationId xmlns:p14="http://schemas.microsoft.com/office/powerpoint/2010/main" val="333400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5A77EE-0C20-7CC4-A118-75EA4B860E1C}"/>
              </a:ext>
            </a:extLst>
          </p:cNvPr>
          <p:cNvSpPr txBox="1">
            <a:spLocks/>
          </p:cNvSpPr>
          <p:nvPr/>
        </p:nvSpPr>
        <p:spPr>
          <a:xfrm>
            <a:off x="351267" y="261001"/>
            <a:ext cx="10515600" cy="79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41AE48"/>
                </a:solidFill>
              </a:rPr>
              <a:t>The Hydrogen Challenge</a:t>
            </a:r>
          </a:p>
        </p:txBody>
      </p:sp>
      <p:pic>
        <p:nvPicPr>
          <p:cNvPr id="7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DC258690-76F2-1D9C-1551-2ADF8709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24" y="1456241"/>
            <a:ext cx="4563886" cy="4563886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372E04C-834A-745C-1E87-5E1D7021F0AB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F098-C37F-16FD-D886-BA7DF10A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8" y="267556"/>
            <a:ext cx="3483214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45V Rules*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469F0-E8E1-2F8C-FB86-1B3F69D23B7D}"/>
              </a:ext>
            </a:extLst>
          </p:cNvPr>
          <p:cNvSpPr txBox="1"/>
          <p:nvPr/>
        </p:nvSpPr>
        <p:spPr>
          <a:xfrm>
            <a:off x="566975" y="1644275"/>
            <a:ext cx="405912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arenBoth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Incrementality</a:t>
            </a:r>
            <a:endParaRPr lang="en-US" sz="2400" b="1" baseline="30000" dirty="0">
              <a:solidFill>
                <a:srgbClr val="1568A3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AutoNum type="arabicParenBoth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Temporal matching</a:t>
            </a:r>
          </a:p>
          <a:p>
            <a:pPr marL="457200" indent="-457200">
              <a:spcBef>
                <a:spcPts val="600"/>
              </a:spcBef>
              <a:buAutoNum type="arabicParenBoth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Deliverable transmission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D5A2400-BDE8-8A89-77ED-606C78E89DE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o alternative text description for this image">
            <a:extLst>
              <a:ext uri="{FF2B5EF4-FFF2-40B4-BE49-F238E27FC236}">
                <a16:creationId xmlns:a16="http://schemas.microsoft.com/office/drawing/2014/main" id="{5AEF62A2-E976-D90A-4280-E7029D4F9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986" y="1348685"/>
            <a:ext cx="5968039" cy="4633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59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F098-C37F-16FD-D886-BA7DF10A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8" y="267556"/>
            <a:ext cx="5715842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Behind the Meter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D5A2400-BDE8-8A89-77ED-606C78E89DE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a number of different colored bars&#10;&#10;Description automatically generated">
            <a:extLst>
              <a:ext uri="{FF2B5EF4-FFF2-40B4-BE49-F238E27FC236}">
                <a16:creationId xmlns:a16="http://schemas.microsoft.com/office/drawing/2014/main" id="{013D81BE-B9FF-7EDC-68C5-7B8E401E8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48" y="1749597"/>
            <a:ext cx="8794312" cy="4331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643D5-D406-9BF7-5B2B-4DFB9463E3E7}"/>
              </a:ext>
            </a:extLst>
          </p:cNvPr>
          <p:cNvSpPr txBox="1"/>
          <p:nvPr/>
        </p:nvSpPr>
        <p:spPr>
          <a:xfrm>
            <a:off x="551210" y="1059898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Interconnection queue:</a:t>
            </a:r>
          </a:p>
        </p:txBody>
      </p:sp>
    </p:spTree>
    <p:extLst>
      <p:ext uri="{BB962C8B-B14F-4D97-AF65-F5344CB8AC3E}">
        <p14:creationId xmlns:p14="http://schemas.microsoft.com/office/powerpoint/2010/main" val="24646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F098-C37F-16FD-D886-BA7DF10A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8" y="267556"/>
            <a:ext cx="3483214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Transportation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469F0-E8E1-2F8C-FB86-1B3F69D23B7D}"/>
              </a:ext>
            </a:extLst>
          </p:cNvPr>
          <p:cNvSpPr txBox="1"/>
          <p:nvPr/>
        </p:nvSpPr>
        <p:spPr>
          <a:xfrm>
            <a:off x="576540" y="1337504"/>
            <a:ext cx="55194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Dedicated pipelines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At least 4% hydrogen in natural gas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Pressure beneficial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D5A2400-BDE8-8A89-77ED-606C78E89DE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pipe with a large ho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3620DDC5-99A7-60AC-6EDE-0A72B359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4485"/>
            <a:ext cx="5263774" cy="29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2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F098-C37F-16FD-D886-BA7DF10A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" y="267556"/>
            <a:ext cx="6067939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Manufacturing Costs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469F0-E8E1-2F8C-FB86-1B3F69D23B7D}"/>
              </a:ext>
            </a:extLst>
          </p:cNvPr>
          <p:cNvSpPr txBox="1"/>
          <p:nvPr/>
        </p:nvSpPr>
        <p:spPr>
          <a:xfrm>
            <a:off x="566975" y="1455089"/>
            <a:ext cx="454964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Bigger is cheaper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Not better for intermittency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D5A2400-BDE8-8A89-77ED-606C78E89DE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FBEA0007-F1ED-5EA6-2588-FDD0E21A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3" y="2909783"/>
            <a:ext cx="3993139" cy="2581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AD1A6-0E77-C9FE-8B1A-DD5A91FA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05" y="2758221"/>
            <a:ext cx="4930652" cy="27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1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F098-C37F-16FD-D886-BA7DF10A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" y="267556"/>
            <a:ext cx="6067939" cy="7923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1AE48"/>
                </a:solidFill>
              </a:rPr>
              <a:t>Customer Adoption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469F0-E8E1-2F8C-FB86-1B3F69D23B7D}"/>
              </a:ext>
            </a:extLst>
          </p:cNvPr>
          <p:cNvSpPr txBox="1"/>
          <p:nvPr/>
        </p:nvSpPr>
        <p:spPr>
          <a:xfrm>
            <a:off x="566975" y="1455089"/>
            <a:ext cx="431400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Interest rates are high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Projects are riskier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new technology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68A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new operating method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D5A2400-BDE8-8A89-77ED-606C78E89DEF}"/>
              </a:ext>
            </a:extLst>
          </p:cNvPr>
          <p:cNvSpPr/>
          <p:nvPr/>
        </p:nvSpPr>
        <p:spPr>
          <a:xfrm rot="5400000">
            <a:off x="120578" y="-130629"/>
            <a:ext cx="572757" cy="813917"/>
          </a:xfrm>
          <a:prstGeom prst="rtTriangle">
            <a:avLst/>
          </a:prstGeom>
          <a:solidFill>
            <a:srgbClr val="7C7C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putting coins into a jar&#10;&#10;Description automatically generated">
            <a:extLst>
              <a:ext uri="{FF2B5EF4-FFF2-40B4-BE49-F238E27FC236}">
                <a16:creationId xmlns:a16="http://schemas.microsoft.com/office/drawing/2014/main" id="{F01A179B-A548-0C23-0651-0E96C2F28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322" y="2017241"/>
            <a:ext cx="4755406" cy="31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2H2 Template" id="{8E31AB84-2EFD-CC45-8F42-8FD057B6F2DB}" vid="{6C385C6C-6E9B-144F-A323-F3785A1D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d40d72-b64c-4463-b7ba-fdfe0e819bd9">
      <Terms xmlns="http://schemas.microsoft.com/office/infopath/2007/PartnerControls"/>
    </lcf76f155ced4ddcb4097134ff3c332f>
    <TaxCatchAll xmlns="ad9bcd34-5155-4dd1-9791-968ca3e36b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11DC610156F4B8A5AEF224E8078AA" ma:contentTypeVersion="16" ma:contentTypeDescription="Create a new document." ma:contentTypeScope="" ma:versionID="4eef7865bff646d9bf0e78e725c98ae5">
  <xsd:schema xmlns:xsd="http://www.w3.org/2001/XMLSchema" xmlns:xs="http://www.w3.org/2001/XMLSchema" xmlns:p="http://schemas.microsoft.com/office/2006/metadata/properties" xmlns:ns2="13d40d72-b64c-4463-b7ba-fdfe0e819bd9" xmlns:ns3="ad9bcd34-5155-4dd1-9791-968ca3e36b52" targetNamespace="http://schemas.microsoft.com/office/2006/metadata/properties" ma:root="true" ma:fieldsID="6b2b14700fefe9e65f102f45ab683368" ns2:_="" ns3:_="">
    <xsd:import namespace="13d40d72-b64c-4463-b7ba-fdfe0e819bd9"/>
    <xsd:import namespace="ad9bcd34-5155-4dd1-9791-968ca3e36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40d72-b64c-4463-b7ba-fdfe0e819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bf121a-8207-46fc-ba1a-f7981d60b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bcd34-5155-4dd1-9791-968ca3e36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6a13be-381d-46b6-88fe-b477907fe522}" ma:internalName="TaxCatchAll" ma:showField="CatchAllData" ma:web="ad9bcd34-5155-4dd1-9791-968ca3e36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5FEF7-00C2-426B-B7E2-992EEF8FB1AA}">
  <ds:schemaRefs>
    <ds:schemaRef ds:uri="13d40d72-b64c-4463-b7ba-fdfe0e819bd9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d9bcd34-5155-4dd1-9791-968ca3e36b52"/>
  </ds:schemaRefs>
</ds:datastoreItem>
</file>

<file path=customXml/itemProps2.xml><?xml version="1.0" encoding="utf-8"?>
<ds:datastoreItem xmlns:ds="http://schemas.openxmlformats.org/officeDocument/2006/customXml" ds:itemID="{B1D7E946-D779-4283-A9DC-6C31C0176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6BA33-E80A-4AAF-9B28-08C80945F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40d72-b64c-4463-b7ba-fdfe0e819bd9"/>
    <ds:schemaRef ds:uri="ad9bcd34-5155-4dd1-9791-968ca3e36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7300</TotalTime>
  <Words>250</Words>
  <Application>Microsoft Office PowerPoint</Application>
  <PresentationFormat>Widescreen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DengXian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45V Rules*</vt:lpstr>
      <vt:lpstr>Behind the Meter</vt:lpstr>
      <vt:lpstr>Transportation</vt:lpstr>
      <vt:lpstr>Manufacturing Costs</vt:lpstr>
      <vt:lpstr>Customer Adoption</vt:lpstr>
      <vt:lpstr>Forecast for Green Hydrogen</vt:lpstr>
      <vt:lpstr>Power to Hydrogen’s Products</vt:lpstr>
      <vt:lpstr>Project Examples</vt:lpstr>
      <vt:lpstr>Projects Continued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Geary, Charlotte</dc:creator>
  <cp:lastModifiedBy>Peter Fusaro</cp:lastModifiedBy>
  <cp:revision>81</cp:revision>
  <dcterms:created xsi:type="dcterms:W3CDTF">2022-09-21T16:31:49Z</dcterms:created>
  <dcterms:modified xsi:type="dcterms:W3CDTF">2024-03-01T15:07:46Z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0x010100A6A11DC610156F4B8A5AEF224E8078AA</vt:lpwstr>
  </property>
</Properties>
</file>